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2" r:id="rId3"/>
    <p:sldId id="286" r:id="rId4"/>
    <p:sldId id="282" r:id="rId5"/>
    <p:sldId id="260" r:id="rId6"/>
    <p:sldId id="287" r:id="rId7"/>
    <p:sldId id="288" r:id="rId8"/>
    <p:sldId id="289" r:id="rId9"/>
    <p:sldId id="290" r:id="rId10"/>
    <p:sldId id="291" r:id="rId11"/>
    <p:sldId id="293" r:id="rId12"/>
    <p:sldId id="294" r:id="rId13"/>
    <p:sldId id="295" r:id="rId14"/>
    <p:sldId id="296" r:id="rId15"/>
    <p:sldId id="297" r:id="rId16"/>
    <p:sldId id="298" r:id="rId17"/>
    <p:sldId id="299" r:id="rId18"/>
    <p:sldId id="302" r:id="rId19"/>
    <p:sldId id="303" r:id="rId20"/>
    <p:sldId id="304" r:id="rId21"/>
    <p:sldId id="305" r:id="rId22"/>
    <p:sldId id="306" r:id="rId23"/>
    <p:sldId id="307" r:id="rId24"/>
    <p:sldId id="274" r:id="rId25"/>
    <p:sldId id="284"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rgbClr val="FF0000"/>
    </p:penClr>
  </p:showPr>
  <p:clrMru>
    <a:srgbClr val="FF99FF"/>
    <a:srgbClr val="66FF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59" d="100"/>
          <a:sy n="59" d="100"/>
        </p:scale>
        <p:origin x="-1686" y="-2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8/3/2020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8/3/2020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8/3/2020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8/3/2020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75C853-76C2-4079-98C4-5CD08860D44D}" type="datetimeFigureOut">
              <a:rPr lang="en-US" smtClean="0"/>
              <a:pPr/>
              <a:t>8/3/2020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75C853-76C2-4079-98C4-5CD08860D44D}" type="datetimeFigureOut">
              <a:rPr lang="en-US" smtClean="0"/>
              <a:pPr/>
              <a:t>8/3/2020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75C853-76C2-4079-98C4-5CD08860D44D}" type="datetimeFigureOut">
              <a:rPr lang="en-US" smtClean="0"/>
              <a:pPr/>
              <a:t>8/3/2020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75C853-76C2-4079-98C4-5CD08860D44D}" type="datetimeFigureOut">
              <a:rPr lang="en-US" smtClean="0"/>
              <a:pPr/>
              <a:t>8/3/2020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75C853-76C2-4079-98C4-5CD08860D44D}" type="datetimeFigureOut">
              <a:rPr lang="en-US" smtClean="0"/>
              <a:pPr/>
              <a:t>8/3/2020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8/3/2020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8/3/2020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75C853-76C2-4079-98C4-5CD08860D44D}" type="datetimeFigureOut">
              <a:rPr lang="en-US" smtClean="0"/>
              <a:pPr/>
              <a:t>8/3/2020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08B674-FDA7-4AF5-A5F2-A4FAEED92B3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https://forms.gle/Xqvykv5vfEi1zpyF7"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11" name="TextBox 10"/>
          <p:cNvSpPr txBox="1"/>
          <p:nvPr/>
        </p:nvSpPr>
        <p:spPr>
          <a:xfrm>
            <a:off x="685800" y="1143000"/>
            <a:ext cx="8077200" cy="1323439"/>
          </a:xfrm>
          <a:prstGeom prst="rect">
            <a:avLst/>
          </a:prstGeom>
          <a:noFill/>
        </p:spPr>
        <p:txBody>
          <a:bodyPr wrap="square" rtlCol="0">
            <a:spAutoFit/>
          </a:bodyPr>
          <a:lstStyle/>
          <a:p>
            <a:pPr algn="ctr"/>
            <a:r>
              <a:rPr lang="en-US" sz="4000" dirty="0" smtClean="0">
                <a:solidFill>
                  <a:schemeClr val="bg1"/>
                </a:solidFill>
                <a:latin typeface="Aharoni" pitchFamily="2" charset="-79"/>
                <a:cs typeface="Aharoni" pitchFamily="2" charset="-79"/>
              </a:rPr>
              <a:t>Welcome to all </a:t>
            </a:r>
          </a:p>
          <a:p>
            <a:pPr algn="ctr"/>
            <a:r>
              <a:rPr lang="en-US" sz="4000" dirty="0" smtClean="0">
                <a:solidFill>
                  <a:schemeClr val="bg1"/>
                </a:solidFill>
                <a:latin typeface="Aharoni" pitchFamily="2" charset="-79"/>
                <a:cs typeface="Aharoni" pitchFamily="2" charset="-79"/>
              </a:rPr>
              <a:t>for the PSK Online lecture </a:t>
            </a:r>
            <a:endParaRPr lang="en-US" sz="4000" dirty="0">
              <a:solidFill>
                <a:schemeClr val="bg1"/>
              </a:solidFill>
              <a:latin typeface="Aharoni" pitchFamily="2" charset="-79"/>
              <a:cs typeface="Aharoni" pitchFamily="2" charset="-79"/>
            </a:endParaRPr>
          </a:p>
        </p:txBody>
      </p:sp>
      <p:sp>
        <p:nvSpPr>
          <p:cNvPr id="4" name="TextBox 3"/>
          <p:cNvSpPr txBox="1"/>
          <p:nvPr/>
        </p:nvSpPr>
        <p:spPr>
          <a:xfrm>
            <a:off x="4724400" y="4953000"/>
            <a:ext cx="4419600" cy="1569660"/>
          </a:xfrm>
          <a:prstGeom prst="rect">
            <a:avLst/>
          </a:prstGeom>
          <a:noFill/>
        </p:spPr>
        <p:txBody>
          <a:bodyPr wrap="square" rtlCol="0">
            <a:spAutoFit/>
          </a:bodyPr>
          <a:lstStyle/>
          <a:p>
            <a:r>
              <a:rPr lang="en-US" sz="3200" dirty="0" smtClean="0">
                <a:solidFill>
                  <a:schemeClr val="bg1"/>
                </a:solidFill>
                <a:latin typeface="Algerian" pitchFamily="82" charset="0"/>
              </a:rPr>
              <a:t>By </a:t>
            </a:r>
          </a:p>
          <a:p>
            <a:r>
              <a:rPr lang="en-US" sz="3200" dirty="0" smtClean="0">
                <a:solidFill>
                  <a:schemeClr val="bg1"/>
                </a:solidFill>
                <a:latin typeface="Algerian" pitchFamily="82" charset="0"/>
              </a:rPr>
              <a:t>Mr. Dhiraj Ovhal </a:t>
            </a:r>
          </a:p>
          <a:p>
            <a:r>
              <a:rPr lang="en-US" sz="3200" dirty="0" smtClean="0">
                <a:solidFill>
                  <a:schemeClr val="bg1"/>
                </a:solidFill>
                <a:latin typeface="Algerian" pitchFamily="82" charset="0"/>
              </a:rPr>
              <a:t>HOD of Commerce  </a:t>
            </a:r>
            <a:endParaRPr lang="en-US" sz="3200" dirty="0">
              <a:solidFill>
                <a:schemeClr val="bg1"/>
              </a:solidFill>
              <a:latin typeface="Algerian" pitchFamily="8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1371600" y="1524000"/>
            <a:ext cx="6858000" cy="2000548"/>
          </a:xfrm>
          <a:prstGeom prst="rect">
            <a:avLst/>
          </a:prstGeom>
          <a:noFill/>
        </p:spPr>
        <p:txBody>
          <a:bodyPr wrap="square" rtlCol="0">
            <a:spAutoFit/>
          </a:bodyPr>
          <a:lstStyle/>
          <a:p>
            <a:pPr marL="0" lvl="2"/>
            <a:r>
              <a:rPr lang="en-US" sz="2800" dirty="0" smtClean="0">
                <a:solidFill>
                  <a:srgbClr val="FFFF00"/>
                </a:solidFill>
                <a:latin typeface="Aharoni" pitchFamily="2" charset="-79"/>
                <a:cs typeface="Aharoni" pitchFamily="2" charset="-79"/>
              </a:rPr>
              <a:t>6. </a:t>
            </a:r>
            <a:r>
              <a:rPr lang="en-US" sz="2800" dirty="0" smtClean="0">
                <a:solidFill>
                  <a:srgbClr val="FFFF00"/>
                </a:solidFill>
                <a:latin typeface="Aharoni" pitchFamily="2" charset="-79"/>
                <a:cs typeface="Aharoni" pitchFamily="2" charset="-79"/>
              </a:rPr>
              <a:t>Fuel stock:</a:t>
            </a:r>
            <a:r>
              <a:rPr lang="en-US" sz="2800" dirty="0" smtClean="0">
                <a:solidFill>
                  <a:schemeClr val="bg1"/>
                </a:solidFill>
                <a:latin typeface="Aharoni" pitchFamily="2" charset="-79"/>
                <a:cs typeface="Aharoni" pitchFamily="2" charset="-79"/>
              </a:rPr>
              <a:t>-</a:t>
            </a:r>
            <a:endParaRPr lang="en-US" sz="2800" dirty="0" smtClean="0">
              <a:solidFill>
                <a:schemeClr val="bg1"/>
              </a:solidFill>
              <a:latin typeface="Aharoni" pitchFamily="2" charset="-79"/>
              <a:cs typeface="Aharoni" pitchFamily="2" charset="-79"/>
            </a:endParaRPr>
          </a:p>
          <a:p>
            <a:endParaRPr lang="en-US" sz="2800" dirty="0" smtClean="0">
              <a:solidFill>
                <a:schemeClr val="bg1"/>
              </a:solidFill>
              <a:latin typeface="Aharoni" pitchFamily="2" charset="-79"/>
              <a:cs typeface="Aharoni" pitchFamily="2" charset="-79"/>
            </a:endParaRPr>
          </a:p>
          <a:p>
            <a:r>
              <a:rPr lang="en-US" sz="2800" dirty="0" smtClean="0">
                <a:solidFill>
                  <a:schemeClr val="bg1"/>
                </a:solidFill>
                <a:latin typeface="Aharoni" pitchFamily="2" charset="-79"/>
                <a:cs typeface="Aharoni" pitchFamily="2" charset="-79"/>
              </a:rPr>
              <a:t/>
            </a:r>
            <a:br>
              <a:rPr lang="en-US" sz="2800" dirty="0" smtClean="0">
                <a:solidFill>
                  <a:schemeClr val="bg1"/>
                </a:solidFill>
                <a:latin typeface="Aharoni" pitchFamily="2" charset="-79"/>
                <a:cs typeface="Aharoni" pitchFamily="2" charset="-79"/>
              </a:rPr>
            </a:br>
            <a:endParaRPr lang="en-US" sz="40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1371600" y="1524000"/>
            <a:ext cx="6858000" cy="2862322"/>
          </a:xfrm>
          <a:prstGeom prst="rect">
            <a:avLst/>
          </a:prstGeom>
          <a:noFill/>
        </p:spPr>
        <p:txBody>
          <a:bodyPr wrap="square" rtlCol="0">
            <a:spAutoFit/>
          </a:bodyPr>
          <a:lstStyle/>
          <a:p>
            <a:pPr marL="0" lvl="2"/>
            <a:r>
              <a:rPr lang="en-US" sz="2800" dirty="0" smtClean="0">
                <a:solidFill>
                  <a:srgbClr val="FFFF00"/>
                </a:solidFill>
                <a:latin typeface="Aharoni" pitchFamily="2" charset="-79"/>
                <a:cs typeface="Aharoni" pitchFamily="2" charset="-79"/>
              </a:rPr>
              <a:t>7. </a:t>
            </a:r>
            <a:r>
              <a:rPr lang="en-US" sz="2800" dirty="0" smtClean="0">
                <a:solidFill>
                  <a:srgbClr val="FFFF00"/>
                </a:solidFill>
                <a:latin typeface="Aharoni" pitchFamily="2" charset="-79"/>
                <a:cs typeface="Aharoni" pitchFamily="2" charset="-79"/>
              </a:rPr>
              <a:t>Furniture:- </a:t>
            </a:r>
            <a:endParaRPr lang="en-US" sz="2800" dirty="0" smtClean="0">
              <a:solidFill>
                <a:srgbClr val="FFFF00"/>
              </a:solidFill>
              <a:latin typeface="Aharoni" pitchFamily="2" charset="-79"/>
              <a:cs typeface="Aharoni" pitchFamily="2" charset="-79"/>
            </a:endParaRPr>
          </a:p>
          <a:p>
            <a:pPr marL="0" lvl="2">
              <a:buFont typeface="Wingdings" pitchFamily="2" charset="2"/>
              <a:buChar char="Ø"/>
            </a:pPr>
            <a:endParaRPr lang="en-US" sz="2800" dirty="0" smtClean="0">
              <a:solidFill>
                <a:srgbClr val="FFFF00"/>
              </a:solidFill>
              <a:latin typeface="Aharoni" pitchFamily="2" charset="-79"/>
              <a:cs typeface="Aharoni" pitchFamily="2" charset="-79"/>
            </a:endParaRPr>
          </a:p>
          <a:p>
            <a:pPr marL="0" lvl="2"/>
            <a:r>
              <a:rPr lang="en-US" sz="2800" dirty="0" smtClean="0">
                <a:solidFill>
                  <a:srgbClr val="FFFF00"/>
                </a:solidFill>
                <a:latin typeface="Aharoni" pitchFamily="2" charset="-79"/>
                <a:cs typeface="Aharoni" pitchFamily="2" charset="-79"/>
              </a:rPr>
              <a:t> </a:t>
            </a:r>
            <a:r>
              <a:rPr lang="en-US" sz="2800" dirty="0" smtClean="0">
                <a:solidFill>
                  <a:schemeClr val="bg1"/>
                </a:solidFill>
                <a:latin typeface="Aharoni" pitchFamily="2" charset="-79"/>
                <a:cs typeface="Aharoni" pitchFamily="2" charset="-79"/>
              </a:rPr>
              <a:t>                   </a:t>
            </a:r>
          </a:p>
          <a:p>
            <a:endParaRPr lang="en-US" sz="2800" dirty="0" smtClean="0">
              <a:solidFill>
                <a:schemeClr val="bg1"/>
              </a:solidFill>
              <a:latin typeface="Aharoni" pitchFamily="2" charset="-79"/>
              <a:cs typeface="Aharoni" pitchFamily="2" charset="-79"/>
            </a:endParaRPr>
          </a:p>
          <a:p>
            <a:r>
              <a:rPr lang="en-US" sz="2800" dirty="0" smtClean="0">
                <a:solidFill>
                  <a:schemeClr val="bg1"/>
                </a:solidFill>
                <a:latin typeface="Aharoni" pitchFamily="2" charset="-79"/>
                <a:cs typeface="Aharoni" pitchFamily="2" charset="-79"/>
              </a:rPr>
              <a:t/>
            </a:r>
            <a:br>
              <a:rPr lang="en-US" sz="2800" dirty="0" smtClean="0">
                <a:solidFill>
                  <a:schemeClr val="bg1"/>
                </a:solidFill>
                <a:latin typeface="Aharoni" pitchFamily="2" charset="-79"/>
                <a:cs typeface="Aharoni" pitchFamily="2" charset="-79"/>
              </a:rPr>
            </a:br>
            <a:endParaRPr lang="en-US" sz="40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1371600" y="1524000"/>
            <a:ext cx="6858000" cy="2000548"/>
          </a:xfrm>
          <a:prstGeom prst="rect">
            <a:avLst/>
          </a:prstGeom>
          <a:noFill/>
        </p:spPr>
        <p:txBody>
          <a:bodyPr wrap="square" rtlCol="0">
            <a:spAutoFit/>
          </a:bodyPr>
          <a:lstStyle/>
          <a:p>
            <a:pPr marL="0" lvl="2"/>
            <a:r>
              <a:rPr lang="en-US" sz="2800" dirty="0" smtClean="0">
                <a:solidFill>
                  <a:srgbClr val="FFFF00"/>
                </a:solidFill>
                <a:latin typeface="Aharoni" pitchFamily="2" charset="-79"/>
                <a:cs typeface="Aharoni" pitchFamily="2" charset="-79"/>
              </a:rPr>
              <a:t>8. </a:t>
            </a:r>
            <a:r>
              <a:rPr lang="en-US" sz="2800" dirty="0" smtClean="0">
                <a:solidFill>
                  <a:srgbClr val="FFFF00"/>
                </a:solidFill>
                <a:latin typeface="Aharoni" pitchFamily="2" charset="-79"/>
                <a:cs typeface="Aharoni" pitchFamily="2" charset="-79"/>
              </a:rPr>
              <a:t>Scrap material </a:t>
            </a:r>
            <a:r>
              <a:rPr lang="en-US" sz="2800" dirty="0" smtClean="0">
                <a:solidFill>
                  <a:srgbClr val="FFFF00"/>
                </a:solidFill>
                <a:latin typeface="Aharoni" pitchFamily="2" charset="-79"/>
                <a:cs typeface="Aharoni" pitchFamily="2" charset="-79"/>
              </a:rPr>
              <a:t>:</a:t>
            </a:r>
            <a:r>
              <a:rPr lang="en-US" sz="2800" dirty="0" smtClean="0">
                <a:solidFill>
                  <a:schemeClr val="bg1"/>
                </a:solidFill>
                <a:latin typeface="Aharoni" pitchFamily="2" charset="-79"/>
                <a:cs typeface="Aharoni" pitchFamily="2" charset="-79"/>
              </a:rPr>
              <a:t>-</a:t>
            </a:r>
          </a:p>
          <a:p>
            <a:endParaRPr lang="en-US" sz="2800" dirty="0" smtClean="0">
              <a:solidFill>
                <a:schemeClr val="bg1"/>
              </a:solidFill>
              <a:latin typeface="Aharoni" pitchFamily="2" charset="-79"/>
              <a:cs typeface="Aharoni" pitchFamily="2" charset="-79"/>
            </a:endParaRPr>
          </a:p>
          <a:p>
            <a:r>
              <a:rPr lang="en-US" sz="2800" dirty="0" smtClean="0">
                <a:solidFill>
                  <a:schemeClr val="bg1"/>
                </a:solidFill>
                <a:latin typeface="Aharoni" pitchFamily="2" charset="-79"/>
                <a:cs typeface="Aharoni" pitchFamily="2" charset="-79"/>
              </a:rPr>
              <a:t/>
            </a:r>
            <a:br>
              <a:rPr lang="en-US" sz="2800" dirty="0" smtClean="0">
                <a:solidFill>
                  <a:schemeClr val="bg1"/>
                </a:solidFill>
                <a:latin typeface="Aharoni" pitchFamily="2" charset="-79"/>
                <a:cs typeface="Aharoni" pitchFamily="2" charset="-79"/>
              </a:rPr>
            </a:br>
            <a:endParaRPr lang="en-US" sz="40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1371600" y="1524000"/>
            <a:ext cx="6858000" cy="2000548"/>
          </a:xfrm>
          <a:prstGeom prst="rect">
            <a:avLst/>
          </a:prstGeom>
          <a:noFill/>
        </p:spPr>
        <p:txBody>
          <a:bodyPr wrap="square" rtlCol="0">
            <a:spAutoFit/>
          </a:bodyPr>
          <a:lstStyle/>
          <a:p>
            <a:pPr marL="0" lvl="2"/>
            <a:r>
              <a:rPr lang="en-US" sz="2800" dirty="0" smtClean="0">
                <a:solidFill>
                  <a:srgbClr val="FFFF00"/>
                </a:solidFill>
                <a:latin typeface="Aharoni" pitchFamily="2" charset="-79"/>
                <a:cs typeface="Aharoni" pitchFamily="2" charset="-79"/>
              </a:rPr>
              <a:t>9. </a:t>
            </a:r>
            <a:r>
              <a:rPr lang="en-US" sz="2800" dirty="0" smtClean="0">
                <a:solidFill>
                  <a:srgbClr val="FFFF00"/>
                </a:solidFill>
                <a:latin typeface="Aharoni" pitchFamily="2" charset="-79"/>
                <a:cs typeface="Aharoni" pitchFamily="2" charset="-79"/>
              </a:rPr>
              <a:t>Packaging material </a:t>
            </a:r>
            <a:r>
              <a:rPr lang="en-US" sz="2800" dirty="0" smtClean="0">
                <a:solidFill>
                  <a:srgbClr val="FFFF00"/>
                </a:solidFill>
                <a:latin typeface="Aharoni" pitchFamily="2" charset="-79"/>
                <a:cs typeface="Aharoni" pitchFamily="2" charset="-79"/>
              </a:rPr>
              <a:t>:</a:t>
            </a:r>
            <a:r>
              <a:rPr lang="en-US" sz="2800" dirty="0" smtClean="0">
                <a:solidFill>
                  <a:schemeClr val="bg1"/>
                </a:solidFill>
                <a:latin typeface="Aharoni" pitchFamily="2" charset="-79"/>
                <a:cs typeface="Aharoni" pitchFamily="2" charset="-79"/>
              </a:rPr>
              <a:t>-</a:t>
            </a:r>
          </a:p>
          <a:p>
            <a:pPr marL="0" lvl="2">
              <a:buFont typeface="Wingdings" pitchFamily="2" charset="2"/>
              <a:buChar char="Ø"/>
            </a:pPr>
            <a:endParaRPr lang="en-US" sz="2800" dirty="0" smtClean="0">
              <a:solidFill>
                <a:schemeClr val="bg1"/>
              </a:solidFill>
              <a:latin typeface="Aharoni" pitchFamily="2" charset="-79"/>
              <a:cs typeface="Aharoni" pitchFamily="2" charset="-79"/>
            </a:endParaRPr>
          </a:p>
          <a:p>
            <a:r>
              <a:rPr lang="en-US" sz="2800" dirty="0" smtClean="0">
                <a:solidFill>
                  <a:schemeClr val="bg1"/>
                </a:solidFill>
                <a:latin typeface="Aharoni" pitchFamily="2" charset="-79"/>
                <a:cs typeface="Aharoni" pitchFamily="2" charset="-79"/>
              </a:rPr>
              <a:t/>
            </a:r>
            <a:br>
              <a:rPr lang="en-US" sz="2800" dirty="0" smtClean="0">
                <a:solidFill>
                  <a:schemeClr val="bg1"/>
                </a:solidFill>
                <a:latin typeface="Aharoni" pitchFamily="2" charset="-79"/>
                <a:cs typeface="Aharoni" pitchFamily="2" charset="-79"/>
              </a:rPr>
            </a:br>
            <a:endParaRPr lang="en-US" sz="40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1371600" y="1524000"/>
            <a:ext cx="6858000" cy="3724096"/>
          </a:xfrm>
          <a:prstGeom prst="rect">
            <a:avLst/>
          </a:prstGeom>
          <a:noFill/>
        </p:spPr>
        <p:txBody>
          <a:bodyPr wrap="square" rtlCol="0">
            <a:spAutoFit/>
          </a:bodyPr>
          <a:lstStyle/>
          <a:p>
            <a:pPr marL="0" lvl="2"/>
            <a:r>
              <a:rPr lang="en-US" sz="2800" dirty="0" smtClean="0">
                <a:solidFill>
                  <a:srgbClr val="FFFF00"/>
                </a:solidFill>
                <a:latin typeface="Aharoni" pitchFamily="2" charset="-79"/>
                <a:cs typeface="Aharoni" pitchFamily="2" charset="-79"/>
              </a:rPr>
              <a:t>10. </a:t>
            </a:r>
            <a:r>
              <a:rPr lang="en-US" sz="2800" dirty="0" smtClean="0">
                <a:solidFill>
                  <a:srgbClr val="FFFF00"/>
                </a:solidFill>
                <a:latin typeface="Aharoni" pitchFamily="2" charset="-79"/>
                <a:cs typeface="Aharoni" pitchFamily="2" charset="-79"/>
              </a:rPr>
              <a:t>General items </a:t>
            </a:r>
            <a:r>
              <a:rPr lang="en-US" sz="2800" dirty="0" smtClean="0">
                <a:solidFill>
                  <a:srgbClr val="FFFF00"/>
                </a:solidFill>
                <a:latin typeface="Aharoni" pitchFamily="2" charset="-79"/>
                <a:cs typeface="Aharoni" pitchFamily="2" charset="-79"/>
              </a:rPr>
              <a:t>:</a:t>
            </a:r>
            <a:r>
              <a:rPr lang="en-US" sz="2800" dirty="0" smtClean="0">
                <a:solidFill>
                  <a:schemeClr val="bg1"/>
                </a:solidFill>
                <a:latin typeface="Aharoni" pitchFamily="2" charset="-79"/>
                <a:cs typeface="Aharoni" pitchFamily="2" charset="-79"/>
              </a:rPr>
              <a:t>-</a:t>
            </a:r>
          </a:p>
          <a:p>
            <a:pPr marL="0" lvl="2"/>
            <a:r>
              <a:rPr lang="en-US" sz="2800" dirty="0" smtClean="0">
                <a:solidFill>
                  <a:schemeClr val="bg1"/>
                </a:solidFill>
                <a:latin typeface="Aharoni" pitchFamily="2" charset="-79"/>
                <a:cs typeface="Aharoni" pitchFamily="2" charset="-79"/>
              </a:rPr>
              <a:t>General items – It includes Uniform of workers, cleaning items, stationary items</a:t>
            </a:r>
          </a:p>
          <a:p>
            <a:pPr marL="0" lvl="2"/>
            <a:endParaRPr lang="en-US" sz="2800" dirty="0" smtClean="0">
              <a:solidFill>
                <a:schemeClr val="bg1"/>
              </a:solidFill>
              <a:latin typeface="Aharoni" pitchFamily="2" charset="-79"/>
              <a:cs typeface="Aharoni" pitchFamily="2" charset="-79"/>
            </a:endParaRPr>
          </a:p>
          <a:p>
            <a:endParaRPr lang="en-US" sz="2800" dirty="0" smtClean="0">
              <a:solidFill>
                <a:schemeClr val="bg1"/>
              </a:solidFill>
              <a:latin typeface="Aharoni" pitchFamily="2" charset="-79"/>
              <a:cs typeface="Aharoni" pitchFamily="2" charset="-79"/>
            </a:endParaRPr>
          </a:p>
          <a:p>
            <a:r>
              <a:rPr lang="en-US" sz="2800" dirty="0" smtClean="0">
                <a:solidFill>
                  <a:schemeClr val="bg1"/>
                </a:solidFill>
                <a:latin typeface="Aharoni" pitchFamily="2" charset="-79"/>
                <a:cs typeface="Aharoni" pitchFamily="2" charset="-79"/>
              </a:rPr>
              <a:t/>
            </a:r>
            <a:br>
              <a:rPr lang="en-US" sz="2800" dirty="0" smtClean="0">
                <a:solidFill>
                  <a:schemeClr val="bg1"/>
                </a:solidFill>
                <a:latin typeface="Aharoni" pitchFamily="2" charset="-79"/>
                <a:cs typeface="Aharoni" pitchFamily="2" charset="-79"/>
              </a:rPr>
            </a:br>
            <a:endParaRPr lang="en-US" sz="40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1371600" y="1524000"/>
            <a:ext cx="6858000" cy="2431435"/>
          </a:xfrm>
          <a:prstGeom prst="rect">
            <a:avLst/>
          </a:prstGeom>
          <a:noFill/>
        </p:spPr>
        <p:txBody>
          <a:bodyPr wrap="square" rtlCol="0">
            <a:spAutoFit/>
          </a:bodyPr>
          <a:lstStyle/>
          <a:p>
            <a:pPr marL="0" lvl="2"/>
            <a:r>
              <a:rPr lang="en-US" sz="2800" dirty="0" smtClean="0">
                <a:solidFill>
                  <a:srgbClr val="FFFF00"/>
                </a:solidFill>
                <a:latin typeface="Aharoni" pitchFamily="2" charset="-79"/>
                <a:cs typeface="Aharoni" pitchFamily="2" charset="-79"/>
              </a:rPr>
              <a:t>1</a:t>
            </a:r>
            <a:r>
              <a:rPr lang="en-US" sz="2800" dirty="0" smtClean="0">
                <a:solidFill>
                  <a:srgbClr val="FFFF00"/>
                </a:solidFill>
                <a:latin typeface="Aharoni" pitchFamily="2" charset="-79"/>
                <a:cs typeface="Aharoni" pitchFamily="2" charset="-79"/>
              </a:rPr>
              <a:t>. Serviceable </a:t>
            </a:r>
            <a:r>
              <a:rPr lang="en-US" sz="2800" dirty="0" smtClean="0">
                <a:solidFill>
                  <a:srgbClr val="FFFF00"/>
                </a:solidFill>
                <a:latin typeface="Aharoni" pitchFamily="2" charset="-79"/>
                <a:cs typeface="Aharoni" pitchFamily="2" charset="-79"/>
              </a:rPr>
              <a:t>:</a:t>
            </a:r>
            <a:r>
              <a:rPr lang="en-US" sz="2800" dirty="0" smtClean="0">
                <a:solidFill>
                  <a:schemeClr val="bg1"/>
                </a:solidFill>
                <a:latin typeface="Aharoni" pitchFamily="2" charset="-79"/>
                <a:cs typeface="Aharoni" pitchFamily="2" charset="-79"/>
              </a:rPr>
              <a:t>-</a:t>
            </a:r>
          </a:p>
          <a:p>
            <a:pPr marL="0" lvl="2"/>
            <a:endParaRPr lang="en-US" sz="2800" dirty="0" smtClean="0">
              <a:solidFill>
                <a:schemeClr val="bg1"/>
              </a:solidFill>
              <a:latin typeface="Aharoni" pitchFamily="2" charset="-79"/>
              <a:cs typeface="Aharoni" pitchFamily="2" charset="-79"/>
            </a:endParaRPr>
          </a:p>
          <a:p>
            <a:pPr marL="0" lvl="2"/>
            <a:r>
              <a:rPr lang="en-US" sz="2800" dirty="0" smtClean="0">
                <a:solidFill>
                  <a:schemeClr val="bg1"/>
                </a:solidFill>
                <a:latin typeface="Aharoni" pitchFamily="2" charset="-79"/>
                <a:cs typeface="Aharoni" pitchFamily="2" charset="-79"/>
              </a:rPr>
              <a:t>It</a:t>
            </a:r>
            <a:endParaRPr lang="en-US" sz="2800" dirty="0" smtClean="0">
              <a:solidFill>
                <a:schemeClr val="bg1"/>
              </a:solidFill>
              <a:latin typeface="Aharoni" pitchFamily="2" charset="-79"/>
              <a:cs typeface="Aharoni" pitchFamily="2" charset="-79"/>
            </a:endParaRPr>
          </a:p>
          <a:p>
            <a:r>
              <a:rPr lang="en-US" sz="2800" dirty="0" smtClean="0">
                <a:solidFill>
                  <a:schemeClr val="bg1"/>
                </a:solidFill>
                <a:latin typeface="Aharoni" pitchFamily="2" charset="-79"/>
                <a:cs typeface="Aharoni" pitchFamily="2" charset="-79"/>
              </a:rPr>
              <a:t/>
            </a:r>
            <a:br>
              <a:rPr lang="en-US" sz="2800" dirty="0" smtClean="0">
                <a:solidFill>
                  <a:schemeClr val="bg1"/>
                </a:solidFill>
                <a:latin typeface="Aharoni" pitchFamily="2" charset="-79"/>
                <a:cs typeface="Aharoni" pitchFamily="2" charset="-79"/>
              </a:rPr>
            </a:br>
            <a:endParaRPr lang="en-US" sz="4000" dirty="0">
              <a:solidFill>
                <a:schemeClr val="bg1"/>
              </a:solidFill>
              <a:latin typeface="Aharoni" pitchFamily="2" charset="-79"/>
              <a:cs typeface="Aharoni" pitchFamily="2" charset="-79"/>
            </a:endParaRPr>
          </a:p>
        </p:txBody>
      </p:sp>
      <p:sp>
        <p:nvSpPr>
          <p:cNvPr id="4" name="TextBox 3"/>
          <p:cNvSpPr txBox="1"/>
          <p:nvPr/>
        </p:nvSpPr>
        <p:spPr>
          <a:xfrm>
            <a:off x="1676400" y="685800"/>
            <a:ext cx="6629400" cy="707886"/>
          </a:xfrm>
          <a:prstGeom prst="rect">
            <a:avLst/>
          </a:prstGeom>
          <a:solidFill>
            <a:srgbClr val="FFFF00"/>
          </a:solidFill>
        </p:spPr>
        <p:txBody>
          <a:bodyPr wrap="square" rtlCol="0">
            <a:spAutoFit/>
          </a:bodyPr>
          <a:lstStyle/>
          <a:p>
            <a:pPr algn="ctr"/>
            <a:r>
              <a:rPr lang="en-US" sz="2000" dirty="0" smtClean="0">
                <a:solidFill>
                  <a:srgbClr val="FF0000"/>
                </a:solidFill>
              </a:rPr>
              <a:t>On the basis of Usability of</a:t>
            </a:r>
          </a:p>
          <a:p>
            <a:pPr algn="ctr"/>
            <a:r>
              <a:rPr lang="en-US" sz="2000" dirty="0" smtClean="0">
                <a:solidFill>
                  <a:srgbClr val="FF0000"/>
                </a:solidFill>
              </a:rPr>
              <a:t>Material</a:t>
            </a:r>
            <a:endParaRPr lang="en-US" sz="20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1371600" y="1524000"/>
            <a:ext cx="6858000" cy="2431435"/>
          </a:xfrm>
          <a:prstGeom prst="rect">
            <a:avLst/>
          </a:prstGeom>
          <a:noFill/>
        </p:spPr>
        <p:txBody>
          <a:bodyPr wrap="square" rtlCol="0">
            <a:spAutoFit/>
          </a:bodyPr>
          <a:lstStyle/>
          <a:p>
            <a:pPr marL="0" lvl="2"/>
            <a:r>
              <a:rPr lang="en-US" sz="2800" dirty="0" smtClean="0">
                <a:solidFill>
                  <a:srgbClr val="FFFF00"/>
                </a:solidFill>
                <a:latin typeface="Aharoni" pitchFamily="2" charset="-79"/>
                <a:cs typeface="Aharoni" pitchFamily="2" charset="-79"/>
              </a:rPr>
              <a:t>2</a:t>
            </a:r>
            <a:r>
              <a:rPr lang="en-US" sz="2800" dirty="0" smtClean="0">
                <a:solidFill>
                  <a:srgbClr val="FFFF00"/>
                </a:solidFill>
                <a:latin typeface="Aharoni" pitchFamily="2" charset="-79"/>
                <a:cs typeface="Aharoni" pitchFamily="2" charset="-79"/>
              </a:rPr>
              <a:t>. </a:t>
            </a:r>
            <a:r>
              <a:rPr lang="en-US" sz="2800" dirty="0" smtClean="0">
                <a:solidFill>
                  <a:srgbClr val="FFFF00"/>
                </a:solidFill>
                <a:latin typeface="Aharoni" pitchFamily="2" charset="-79"/>
                <a:cs typeface="Aharoni" pitchFamily="2" charset="-79"/>
              </a:rPr>
              <a:t>Finished and Semi finished items:</a:t>
            </a:r>
            <a:r>
              <a:rPr lang="en-US" sz="2800" dirty="0" smtClean="0">
                <a:solidFill>
                  <a:schemeClr val="bg1"/>
                </a:solidFill>
                <a:latin typeface="Aharoni" pitchFamily="2" charset="-79"/>
                <a:cs typeface="Aharoni" pitchFamily="2" charset="-79"/>
              </a:rPr>
              <a:t>-</a:t>
            </a:r>
            <a:endParaRPr lang="en-US" sz="2800" dirty="0" smtClean="0">
              <a:solidFill>
                <a:schemeClr val="bg1"/>
              </a:solidFill>
              <a:latin typeface="Aharoni" pitchFamily="2" charset="-79"/>
              <a:cs typeface="Aharoni" pitchFamily="2" charset="-79"/>
            </a:endParaRPr>
          </a:p>
          <a:p>
            <a:pPr marL="0" lvl="2"/>
            <a:endParaRPr lang="en-US" sz="2800" dirty="0" smtClean="0">
              <a:solidFill>
                <a:schemeClr val="bg1"/>
              </a:solidFill>
              <a:latin typeface="Aharoni" pitchFamily="2" charset="-79"/>
              <a:cs typeface="Aharoni" pitchFamily="2" charset="-79"/>
            </a:endParaRPr>
          </a:p>
          <a:p>
            <a:endParaRPr lang="en-US" sz="2800" dirty="0" smtClean="0">
              <a:solidFill>
                <a:schemeClr val="bg1"/>
              </a:solidFill>
              <a:latin typeface="Aharoni" pitchFamily="2" charset="-79"/>
              <a:cs typeface="Aharoni" pitchFamily="2" charset="-79"/>
            </a:endParaRPr>
          </a:p>
          <a:p>
            <a:r>
              <a:rPr lang="en-US" sz="2800" dirty="0" smtClean="0">
                <a:solidFill>
                  <a:schemeClr val="bg1"/>
                </a:solidFill>
                <a:latin typeface="Aharoni" pitchFamily="2" charset="-79"/>
                <a:cs typeface="Aharoni" pitchFamily="2" charset="-79"/>
              </a:rPr>
              <a:t/>
            </a:r>
            <a:br>
              <a:rPr lang="en-US" sz="2800" dirty="0" smtClean="0">
                <a:solidFill>
                  <a:schemeClr val="bg1"/>
                </a:solidFill>
                <a:latin typeface="Aharoni" pitchFamily="2" charset="-79"/>
                <a:cs typeface="Aharoni" pitchFamily="2" charset="-79"/>
              </a:rPr>
            </a:br>
            <a:endParaRPr lang="en-US" sz="40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1371600" y="1524000"/>
            <a:ext cx="6858000" cy="2431435"/>
          </a:xfrm>
          <a:prstGeom prst="rect">
            <a:avLst/>
          </a:prstGeom>
          <a:noFill/>
        </p:spPr>
        <p:txBody>
          <a:bodyPr wrap="square" rtlCol="0">
            <a:spAutoFit/>
          </a:bodyPr>
          <a:lstStyle/>
          <a:p>
            <a:pPr marL="0" lvl="2"/>
            <a:r>
              <a:rPr lang="en-US" sz="2800" dirty="0" smtClean="0">
                <a:solidFill>
                  <a:srgbClr val="FFFF00"/>
                </a:solidFill>
                <a:latin typeface="Aharoni" pitchFamily="2" charset="-79"/>
                <a:cs typeface="Aharoni" pitchFamily="2" charset="-79"/>
              </a:rPr>
              <a:t>3</a:t>
            </a:r>
            <a:r>
              <a:rPr lang="en-US" sz="2800" dirty="0" smtClean="0">
                <a:solidFill>
                  <a:srgbClr val="FFFF00"/>
                </a:solidFill>
                <a:latin typeface="Aharoni" pitchFamily="2" charset="-79"/>
                <a:cs typeface="Aharoni" pitchFamily="2" charset="-79"/>
              </a:rPr>
              <a:t>. </a:t>
            </a:r>
            <a:r>
              <a:rPr lang="en-US" sz="2800" dirty="0" smtClean="0">
                <a:solidFill>
                  <a:srgbClr val="FFFF00"/>
                </a:solidFill>
                <a:latin typeface="Aharoni" pitchFamily="2" charset="-79"/>
                <a:cs typeface="Aharoni" pitchFamily="2" charset="-79"/>
              </a:rPr>
              <a:t>Dead </a:t>
            </a:r>
            <a:r>
              <a:rPr lang="en-US" sz="2800" dirty="0" smtClean="0">
                <a:solidFill>
                  <a:srgbClr val="FFFF00"/>
                </a:solidFill>
                <a:latin typeface="Aharoni" pitchFamily="2" charset="-79"/>
                <a:cs typeface="Aharoni" pitchFamily="2" charset="-79"/>
              </a:rPr>
              <a:t>Stock </a:t>
            </a:r>
            <a:r>
              <a:rPr lang="en-US" sz="2800" dirty="0" smtClean="0">
                <a:solidFill>
                  <a:srgbClr val="FFFF00"/>
                </a:solidFill>
                <a:latin typeface="Aharoni" pitchFamily="2" charset="-79"/>
                <a:cs typeface="Aharoni" pitchFamily="2" charset="-79"/>
              </a:rPr>
              <a:t>:</a:t>
            </a:r>
            <a:r>
              <a:rPr lang="en-US" sz="2800" dirty="0" smtClean="0">
                <a:solidFill>
                  <a:schemeClr val="bg1"/>
                </a:solidFill>
                <a:latin typeface="Aharoni" pitchFamily="2" charset="-79"/>
                <a:cs typeface="Aharoni" pitchFamily="2" charset="-79"/>
              </a:rPr>
              <a:t>-</a:t>
            </a:r>
          </a:p>
          <a:p>
            <a:pPr marL="0" lvl="2"/>
            <a:r>
              <a:rPr lang="en-US" sz="2800" dirty="0" smtClean="0">
                <a:solidFill>
                  <a:schemeClr val="bg1"/>
                </a:solidFill>
                <a:latin typeface="Aharoni" pitchFamily="2" charset="-79"/>
                <a:cs typeface="Aharoni" pitchFamily="2" charset="-79"/>
              </a:rPr>
              <a:t>                   </a:t>
            </a:r>
            <a:endParaRPr lang="en-US" sz="2800" dirty="0" smtClean="0">
              <a:solidFill>
                <a:schemeClr val="bg1"/>
              </a:solidFill>
              <a:latin typeface="Aharoni" pitchFamily="2" charset="-79"/>
              <a:cs typeface="Aharoni" pitchFamily="2" charset="-79"/>
            </a:endParaRPr>
          </a:p>
          <a:p>
            <a:endParaRPr lang="en-US" sz="2800" dirty="0" smtClean="0">
              <a:solidFill>
                <a:schemeClr val="bg1"/>
              </a:solidFill>
              <a:latin typeface="Aharoni" pitchFamily="2" charset="-79"/>
              <a:cs typeface="Aharoni" pitchFamily="2" charset="-79"/>
            </a:endParaRPr>
          </a:p>
          <a:p>
            <a:r>
              <a:rPr lang="en-US" sz="2800" dirty="0" smtClean="0">
                <a:solidFill>
                  <a:schemeClr val="bg1"/>
                </a:solidFill>
                <a:latin typeface="Aharoni" pitchFamily="2" charset="-79"/>
                <a:cs typeface="Aharoni" pitchFamily="2" charset="-79"/>
              </a:rPr>
              <a:t/>
            </a:r>
            <a:br>
              <a:rPr lang="en-US" sz="2800" dirty="0" smtClean="0">
                <a:solidFill>
                  <a:schemeClr val="bg1"/>
                </a:solidFill>
                <a:latin typeface="Aharoni" pitchFamily="2" charset="-79"/>
                <a:cs typeface="Aharoni" pitchFamily="2" charset="-79"/>
              </a:rPr>
            </a:br>
            <a:endParaRPr lang="en-US" sz="40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1371600" y="1524000"/>
            <a:ext cx="6858000" cy="2431435"/>
          </a:xfrm>
          <a:prstGeom prst="rect">
            <a:avLst/>
          </a:prstGeom>
          <a:noFill/>
        </p:spPr>
        <p:txBody>
          <a:bodyPr wrap="square" rtlCol="0">
            <a:spAutoFit/>
          </a:bodyPr>
          <a:lstStyle/>
          <a:p>
            <a:pPr marL="0" lvl="2"/>
            <a:r>
              <a:rPr lang="en-US" sz="2800" dirty="0" smtClean="0">
                <a:solidFill>
                  <a:srgbClr val="FFFF00"/>
                </a:solidFill>
                <a:latin typeface="Aharoni" pitchFamily="2" charset="-79"/>
                <a:cs typeface="Aharoni" pitchFamily="2" charset="-79"/>
              </a:rPr>
              <a:t>4. Production inventories:</a:t>
            </a:r>
            <a:r>
              <a:rPr lang="en-US" sz="2800" dirty="0" smtClean="0">
                <a:solidFill>
                  <a:schemeClr val="bg1"/>
                </a:solidFill>
                <a:latin typeface="Aharoni" pitchFamily="2" charset="-79"/>
                <a:cs typeface="Aharoni" pitchFamily="2" charset="-79"/>
              </a:rPr>
              <a:t>-</a:t>
            </a:r>
            <a:endParaRPr lang="en-US" sz="2800" dirty="0" smtClean="0">
              <a:solidFill>
                <a:schemeClr val="bg1"/>
              </a:solidFill>
              <a:latin typeface="Aharoni" pitchFamily="2" charset="-79"/>
              <a:cs typeface="Aharoni" pitchFamily="2" charset="-79"/>
            </a:endParaRPr>
          </a:p>
          <a:p>
            <a:pPr marL="0" lvl="2"/>
            <a:r>
              <a:rPr lang="en-US" sz="2800" dirty="0" smtClean="0">
                <a:solidFill>
                  <a:schemeClr val="bg1"/>
                </a:solidFill>
                <a:latin typeface="Aharoni" pitchFamily="2" charset="-79"/>
                <a:cs typeface="Aharoni" pitchFamily="2" charset="-79"/>
              </a:rPr>
              <a:t>                   </a:t>
            </a:r>
            <a:endParaRPr lang="en-US" sz="2800" dirty="0" smtClean="0">
              <a:solidFill>
                <a:schemeClr val="bg1"/>
              </a:solidFill>
              <a:latin typeface="Aharoni" pitchFamily="2" charset="-79"/>
              <a:cs typeface="Aharoni" pitchFamily="2" charset="-79"/>
            </a:endParaRPr>
          </a:p>
          <a:p>
            <a:endParaRPr lang="en-US" sz="2800" dirty="0" smtClean="0">
              <a:solidFill>
                <a:schemeClr val="bg1"/>
              </a:solidFill>
              <a:latin typeface="Aharoni" pitchFamily="2" charset="-79"/>
              <a:cs typeface="Aharoni" pitchFamily="2" charset="-79"/>
            </a:endParaRPr>
          </a:p>
          <a:p>
            <a:r>
              <a:rPr lang="en-US" sz="2800" dirty="0" smtClean="0">
                <a:solidFill>
                  <a:schemeClr val="bg1"/>
                </a:solidFill>
                <a:latin typeface="Aharoni" pitchFamily="2" charset="-79"/>
                <a:cs typeface="Aharoni" pitchFamily="2" charset="-79"/>
              </a:rPr>
              <a:t/>
            </a:r>
            <a:br>
              <a:rPr lang="en-US" sz="2800" dirty="0" smtClean="0">
                <a:solidFill>
                  <a:schemeClr val="bg1"/>
                </a:solidFill>
                <a:latin typeface="Aharoni" pitchFamily="2" charset="-79"/>
                <a:cs typeface="Aharoni" pitchFamily="2" charset="-79"/>
              </a:rPr>
            </a:br>
            <a:endParaRPr lang="en-US" sz="40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1371600" y="1524000"/>
            <a:ext cx="6858000" cy="2431435"/>
          </a:xfrm>
          <a:prstGeom prst="rect">
            <a:avLst/>
          </a:prstGeom>
          <a:noFill/>
        </p:spPr>
        <p:txBody>
          <a:bodyPr wrap="square" rtlCol="0">
            <a:spAutoFit/>
          </a:bodyPr>
          <a:lstStyle/>
          <a:p>
            <a:pPr marL="0" lvl="2"/>
            <a:r>
              <a:rPr lang="en-US" sz="2800" dirty="0" smtClean="0">
                <a:solidFill>
                  <a:srgbClr val="FFFF00"/>
                </a:solidFill>
                <a:latin typeface="Aharoni" pitchFamily="2" charset="-79"/>
                <a:cs typeface="Aharoni" pitchFamily="2" charset="-79"/>
              </a:rPr>
              <a:t>5</a:t>
            </a:r>
            <a:r>
              <a:rPr lang="en-US" sz="2800" dirty="0" smtClean="0">
                <a:solidFill>
                  <a:srgbClr val="FFFF00"/>
                </a:solidFill>
                <a:latin typeface="Aharoni" pitchFamily="2" charset="-79"/>
                <a:cs typeface="Aharoni" pitchFamily="2" charset="-79"/>
              </a:rPr>
              <a:t>. WIP:</a:t>
            </a:r>
            <a:r>
              <a:rPr lang="en-US" sz="2800" dirty="0" smtClean="0">
                <a:solidFill>
                  <a:schemeClr val="bg1"/>
                </a:solidFill>
                <a:latin typeface="Aharoni" pitchFamily="2" charset="-79"/>
                <a:cs typeface="Aharoni" pitchFamily="2" charset="-79"/>
              </a:rPr>
              <a:t>-</a:t>
            </a:r>
            <a:endParaRPr lang="en-US" sz="2800" dirty="0" smtClean="0">
              <a:solidFill>
                <a:schemeClr val="bg1"/>
              </a:solidFill>
              <a:latin typeface="Aharoni" pitchFamily="2" charset="-79"/>
              <a:cs typeface="Aharoni" pitchFamily="2" charset="-79"/>
            </a:endParaRPr>
          </a:p>
          <a:p>
            <a:pPr marL="0" lvl="2"/>
            <a:r>
              <a:rPr lang="en-US" sz="2800" dirty="0" smtClean="0">
                <a:solidFill>
                  <a:schemeClr val="bg1"/>
                </a:solidFill>
                <a:latin typeface="Aharoni" pitchFamily="2" charset="-79"/>
                <a:cs typeface="Aharoni" pitchFamily="2" charset="-79"/>
              </a:rPr>
              <a:t>                   </a:t>
            </a:r>
            <a:endParaRPr lang="en-US" sz="2800" dirty="0" smtClean="0">
              <a:solidFill>
                <a:schemeClr val="bg1"/>
              </a:solidFill>
              <a:latin typeface="Aharoni" pitchFamily="2" charset="-79"/>
              <a:cs typeface="Aharoni" pitchFamily="2" charset="-79"/>
            </a:endParaRPr>
          </a:p>
          <a:p>
            <a:endParaRPr lang="en-US" sz="2800" dirty="0" smtClean="0">
              <a:solidFill>
                <a:schemeClr val="bg1"/>
              </a:solidFill>
              <a:latin typeface="Aharoni" pitchFamily="2" charset="-79"/>
              <a:cs typeface="Aharoni" pitchFamily="2" charset="-79"/>
            </a:endParaRPr>
          </a:p>
          <a:p>
            <a:r>
              <a:rPr lang="en-US" sz="2800" dirty="0" smtClean="0">
                <a:solidFill>
                  <a:schemeClr val="bg1"/>
                </a:solidFill>
                <a:latin typeface="Aharoni" pitchFamily="2" charset="-79"/>
                <a:cs typeface="Aharoni" pitchFamily="2" charset="-79"/>
              </a:rPr>
              <a:t/>
            </a:r>
            <a:br>
              <a:rPr lang="en-US" sz="2800" dirty="0" smtClean="0">
                <a:solidFill>
                  <a:schemeClr val="bg1"/>
                </a:solidFill>
                <a:latin typeface="Aharoni" pitchFamily="2" charset="-79"/>
                <a:cs typeface="Aharoni" pitchFamily="2" charset="-79"/>
              </a:rPr>
            </a:br>
            <a:endParaRPr lang="en-US" sz="40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457200"/>
            <a:ext cx="8382000" cy="7386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latin typeface="Aharoni" pitchFamily="2" charset="-79"/>
                <a:cs typeface="Aharoni" pitchFamily="2" charset="-79"/>
              </a:rPr>
              <a:t>Q.3 </a:t>
            </a:r>
            <a:r>
              <a:rPr lang="en-US" sz="2400" b="1" dirty="0" smtClean="0">
                <a:latin typeface="Aharoni" pitchFamily="2" charset="-79"/>
                <a:cs typeface="Aharoni" pitchFamily="2" charset="-79"/>
              </a:rPr>
              <a:t>:-</a:t>
            </a:r>
            <a:r>
              <a:rPr lang="en-US" b="1" dirty="0" smtClean="0"/>
              <a:t> Meaning, Definition and  Explain the </a:t>
            </a:r>
            <a:r>
              <a:rPr lang="en-US" b="1" dirty="0" smtClean="0"/>
              <a:t>Classes or Types of Materials</a:t>
            </a:r>
            <a:endParaRPr lang="en-US" sz="1600" dirty="0" smtClean="0"/>
          </a:p>
          <a:p>
            <a:r>
              <a:rPr lang="en-US" b="1" dirty="0" smtClean="0"/>
              <a:t>  </a:t>
            </a:r>
            <a:endParaRPr lang="en-US" sz="2000" dirty="0"/>
          </a:p>
        </p:txBody>
      </p:sp>
      <p:sp>
        <p:nvSpPr>
          <p:cNvPr id="4" name="TextBox 3"/>
          <p:cNvSpPr txBox="1"/>
          <p:nvPr/>
        </p:nvSpPr>
        <p:spPr>
          <a:xfrm>
            <a:off x="228600" y="1447800"/>
            <a:ext cx="8458200" cy="4893647"/>
          </a:xfrm>
          <a:prstGeom prst="rect">
            <a:avLst/>
          </a:prstGeom>
          <a:noFill/>
        </p:spPr>
        <p:txBody>
          <a:bodyPr wrap="square" rtlCol="0">
            <a:spAutoFit/>
          </a:bodyPr>
          <a:lstStyle/>
          <a:p>
            <a:r>
              <a:rPr lang="en-US" sz="2400" dirty="0" smtClean="0">
                <a:solidFill>
                  <a:srgbClr val="FFFF00"/>
                </a:solidFill>
                <a:latin typeface="Aharoni" pitchFamily="2" charset="-79"/>
                <a:cs typeface="Aharoni" pitchFamily="2" charset="-79"/>
              </a:rPr>
              <a:t>Meaning:- </a:t>
            </a:r>
            <a:r>
              <a:rPr lang="en-US" sz="2400" dirty="0" smtClean="0">
                <a:solidFill>
                  <a:schemeClr val="bg1"/>
                </a:solidFill>
                <a:latin typeface="Aharoni" pitchFamily="2" charset="-79"/>
                <a:cs typeface="Aharoni" pitchFamily="2" charset="-79"/>
              </a:rPr>
              <a:t>Material means all commodities are used for the production purpose. It consists of Raw Materials, factory supplies such as oil, grease, component parts, etc. These are collectively described as Store and normally stored in store room.</a:t>
            </a:r>
          </a:p>
          <a:p>
            <a:r>
              <a:rPr lang="en-US" sz="2400" dirty="0" smtClean="0">
                <a:solidFill>
                  <a:schemeClr val="bg1"/>
                </a:solidFill>
                <a:latin typeface="Aharoni" pitchFamily="2" charset="-79"/>
                <a:cs typeface="Aharoni" pitchFamily="2" charset="-79"/>
              </a:rPr>
              <a:t>(Commodities-RM,OIL,-STORE)</a:t>
            </a:r>
          </a:p>
          <a:p>
            <a:r>
              <a:rPr lang="en-US" sz="2400" dirty="0" smtClean="0">
                <a:solidFill>
                  <a:schemeClr val="bg1"/>
                </a:solidFill>
                <a:latin typeface="Aharoni" pitchFamily="2" charset="-79"/>
                <a:cs typeface="Aharoni" pitchFamily="2" charset="-79"/>
              </a:rPr>
              <a:t> </a:t>
            </a:r>
          </a:p>
          <a:p>
            <a:r>
              <a:rPr lang="en-US" sz="2400" dirty="0" smtClean="0">
                <a:solidFill>
                  <a:schemeClr val="bg1"/>
                </a:solidFill>
                <a:latin typeface="Aharoni" pitchFamily="2" charset="-79"/>
                <a:cs typeface="Aharoni" pitchFamily="2" charset="-79"/>
              </a:rPr>
              <a:t>The cost of raw materials ranges from 50% to 85% in the factory. 1/3 total assets of the company is in the form of material management.</a:t>
            </a:r>
          </a:p>
          <a:p>
            <a:r>
              <a:rPr lang="en-US" sz="2400" dirty="0" smtClean="0">
                <a:solidFill>
                  <a:schemeClr val="bg1"/>
                </a:solidFill>
                <a:latin typeface="Aharoni" pitchFamily="2" charset="-79"/>
                <a:cs typeface="Aharoni" pitchFamily="2" charset="-79"/>
              </a:rPr>
              <a:t>Sugar Industry-  Sugarcane	Raw material</a:t>
            </a:r>
          </a:p>
          <a:p>
            <a:r>
              <a:rPr lang="en-US" sz="2400" dirty="0" smtClean="0">
                <a:solidFill>
                  <a:schemeClr val="bg1"/>
                </a:solidFill>
                <a:latin typeface="Aharoni" pitchFamily="2" charset="-79"/>
                <a:cs typeface="Aharoni" pitchFamily="2" charset="-79"/>
              </a:rPr>
              <a:t>Petrol Industry – Crude oil	Raw material</a:t>
            </a:r>
          </a:p>
          <a:p>
            <a:pPr algn="ctr"/>
            <a:endParaRPr lang="en-US" sz="2400" dirty="0" smtClean="0">
              <a:solidFill>
                <a:schemeClr val="bg1"/>
              </a:solidFill>
              <a:latin typeface="Aharoni" pitchFamily="2" charset="-79"/>
              <a:cs typeface="Aharoni" pitchFamily="2" charset="-79"/>
            </a:endParaRPr>
          </a:p>
        </p:txBody>
      </p:sp>
      <p:sp>
        <p:nvSpPr>
          <p:cNvPr id="5" name="TextBox 4"/>
          <p:cNvSpPr txBox="1"/>
          <p:nvPr/>
        </p:nvSpPr>
        <p:spPr>
          <a:xfrm>
            <a:off x="1143000" y="3962400"/>
            <a:ext cx="7391400" cy="1846659"/>
          </a:xfrm>
          <a:prstGeom prst="rect">
            <a:avLst/>
          </a:prstGeom>
          <a:noFill/>
        </p:spPr>
        <p:txBody>
          <a:bodyPr wrap="square" rtlCol="0">
            <a:spAutoFit/>
          </a:bodyPr>
          <a:lstStyle/>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chemeClr val="bg1"/>
              </a:solidFill>
              <a:latin typeface="Aharoni" pitchFamily="2" charset="-79"/>
              <a:cs typeface="Aharoni" pitchFamily="2" charset="-79"/>
            </a:endParaRPr>
          </a:p>
          <a:p>
            <a:pPr algn="just"/>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nodePh="1">
                                  <p:stCondLst>
                                    <p:cond delay="0"/>
                                  </p:stCondLst>
                                  <p:endCondLst>
                                    <p:cond evt="begin" delay="0">
                                      <p:tn val="10"/>
                                    </p:cond>
                                  </p:endCondLst>
                                  <p:childTnLst>
                                    <p:set>
                                      <p:cBhvr>
                                        <p:cTn id="11" dur="1" fill="hold">
                                          <p:stCondLst>
                                            <p:cond delay="0"/>
                                          </p:stCondLst>
                                        </p:cTn>
                                        <p:tgtEl>
                                          <p:spTgt spid="5"/>
                                        </p:tgtEl>
                                        <p:attrNameLst>
                                          <p:attrName>style.visibility</p:attrName>
                                        </p:attrNameLst>
                                      </p:cBhvr>
                                      <p:to>
                                        <p:strVal val="visible"/>
                                      </p:to>
                                    </p:set>
                                    <p:animEffect transition="in" filter="diamond(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ox(in)">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1371600" y="1524000"/>
            <a:ext cx="6858000" cy="2431435"/>
          </a:xfrm>
          <a:prstGeom prst="rect">
            <a:avLst/>
          </a:prstGeom>
          <a:noFill/>
        </p:spPr>
        <p:txBody>
          <a:bodyPr wrap="square" rtlCol="0">
            <a:spAutoFit/>
          </a:bodyPr>
          <a:lstStyle/>
          <a:p>
            <a:pPr marL="0" lvl="2"/>
            <a:r>
              <a:rPr lang="en-US" sz="2800" dirty="0" smtClean="0">
                <a:solidFill>
                  <a:srgbClr val="FFFF00"/>
                </a:solidFill>
                <a:latin typeface="Aharoni" pitchFamily="2" charset="-79"/>
                <a:cs typeface="Aharoni" pitchFamily="2" charset="-79"/>
              </a:rPr>
              <a:t>6. Finished goods:</a:t>
            </a:r>
            <a:r>
              <a:rPr lang="en-US" sz="2800" dirty="0" smtClean="0">
                <a:solidFill>
                  <a:schemeClr val="bg1"/>
                </a:solidFill>
                <a:latin typeface="Aharoni" pitchFamily="2" charset="-79"/>
                <a:cs typeface="Aharoni" pitchFamily="2" charset="-79"/>
              </a:rPr>
              <a:t>-</a:t>
            </a:r>
            <a:endParaRPr lang="en-US" sz="2800" dirty="0" smtClean="0">
              <a:solidFill>
                <a:schemeClr val="bg1"/>
              </a:solidFill>
              <a:latin typeface="Aharoni" pitchFamily="2" charset="-79"/>
              <a:cs typeface="Aharoni" pitchFamily="2" charset="-79"/>
            </a:endParaRPr>
          </a:p>
          <a:p>
            <a:pPr marL="0" lvl="2"/>
            <a:r>
              <a:rPr lang="en-US" sz="2800" dirty="0" smtClean="0">
                <a:solidFill>
                  <a:schemeClr val="bg1"/>
                </a:solidFill>
                <a:latin typeface="Aharoni" pitchFamily="2" charset="-79"/>
                <a:cs typeface="Aharoni" pitchFamily="2" charset="-79"/>
              </a:rPr>
              <a:t>                   </a:t>
            </a:r>
            <a:endParaRPr lang="en-US" sz="2800" dirty="0" smtClean="0">
              <a:solidFill>
                <a:schemeClr val="bg1"/>
              </a:solidFill>
              <a:latin typeface="Aharoni" pitchFamily="2" charset="-79"/>
              <a:cs typeface="Aharoni" pitchFamily="2" charset="-79"/>
            </a:endParaRPr>
          </a:p>
          <a:p>
            <a:endParaRPr lang="en-US" sz="2800" dirty="0" smtClean="0">
              <a:solidFill>
                <a:schemeClr val="bg1"/>
              </a:solidFill>
              <a:latin typeface="Aharoni" pitchFamily="2" charset="-79"/>
              <a:cs typeface="Aharoni" pitchFamily="2" charset="-79"/>
            </a:endParaRPr>
          </a:p>
          <a:p>
            <a:r>
              <a:rPr lang="en-US" sz="2800" dirty="0" smtClean="0">
                <a:solidFill>
                  <a:schemeClr val="bg1"/>
                </a:solidFill>
                <a:latin typeface="Aharoni" pitchFamily="2" charset="-79"/>
                <a:cs typeface="Aharoni" pitchFamily="2" charset="-79"/>
              </a:rPr>
              <a:t/>
            </a:r>
            <a:br>
              <a:rPr lang="en-US" sz="2800" dirty="0" smtClean="0">
                <a:solidFill>
                  <a:schemeClr val="bg1"/>
                </a:solidFill>
                <a:latin typeface="Aharoni" pitchFamily="2" charset="-79"/>
                <a:cs typeface="Aharoni" pitchFamily="2" charset="-79"/>
              </a:rPr>
            </a:br>
            <a:endParaRPr lang="en-US" sz="40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1371600" y="1524000"/>
            <a:ext cx="6858000" cy="2431435"/>
          </a:xfrm>
          <a:prstGeom prst="rect">
            <a:avLst/>
          </a:prstGeom>
          <a:noFill/>
        </p:spPr>
        <p:txBody>
          <a:bodyPr wrap="square" rtlCol="0">
            <a:spAutoFit/>
          </a:bodyPr>
          <a:lstStyle/>
          <a:p>
            <a:pPr marL="0" lvl="2"/>
            <a:r>
              <a:rPr lang="en-US" sz="2800" dirty="0" smtClean="0">
                <a:solidFill>
                  <a:srgbClr val="FFFF00"/>
                </a:solidFill>
                <a:latin typeface="Aharoni" pitchFamily="2" charset="-79"/>
                <a:cs typeface="Aharoni" pitchFamily="2" charset="-79"/>
              </a:rPr>
              <a:t>7</a:t>
            </a:r>
            <a:r>
              <a:rPr lang="en-US" sz="2800" dirty="0" smtClean="0">
                <a:solidFill>
                  <a:srgbClr val="FFFF00"/>
                </a:solidFill>
                <a:latin typeface="Aharoni" pitchFamily="2" charset="-79"/>
                <a:cs typeface="Aharoni" pitchFamily="2" charset="-79"/>
              </a:rPr>
              <a:t>. Total inventories:</a:t>
            </a:r>
            <a:r>
              <a:rPr lang="en-US" sz="2800" dirty="0" smtClean="0">
                <a:solidFill>
                  <a:schemeClr val="bg1"/>
                </a:solidFill>
                <a:latin typeface="Aharoni" pitchFamily="2" charset="-79"/>
                <a:cs typeface="Aharoni" pitchFamily="2" charset="-79"/>
              </a:rPr>
              <a:t>-</a:t>
            </a:r>
            <a:endParaRPr lang="en-US" sz="2800" dirty="0" smtClean="0">
              <a:solidFill>
                <a:schemeClr val="bg1"/>
              </a:solidFill>
              <a:latin typeface="Aharoni" pitchFamily="2" charset="-79"/>
              <a:cs typeface="Aharoni" pitchFamily="2" charset="-79"/>
            </a:endParaRPr>
          </a:p>
          <a:p>
            <a:pPr marL="0" lvl="2"/>
            <a:r>
              <a:rPr lang="en-US" sz="2800" dirty="0" smtClean="0">
                <a:solidFill>
                  <a:schemeClr val="bg1"/>
                </a:solidFill>
                <a:latin typeface="Aharoni" pitchFamily="2" charset="-79"/>
                <a:cs typeface="Aharoni" pitchFamily="2" charset="-79"/>
              </a:rPr>
              <a:t>                   </a:t>
            </a:r>
            <a:endParaRPr lang="en-US" sz="2800" dirty="0" smtClean="0">
              <a:solidFill>
                <a:schemeClr val="bg1"/>
              </a:solidFill>
              <a:latin typeface="Aharoni" pitchFamily="2" charset="-79"/>
              <a:cs typeface="Aharoni" pitchFamily="2" charset="-79"/>
            </a:endParaRPr>
          </a:p>
          <a:p>
            <a:endParaRPr lang="en-US" sz="2800" dirty="0" smtClean="0">
              <a:solidFill>
                <a:schemeClr val="bg1"/>
              </a:solidFill>
              <a:latin typeface="Aharoni" pitchFamily="2" charset="-79"/>
              <a:cs typeface="Aharoni" pitchFamily="2" charset="-79"/>
            </a:endParaRPr>
          </a:p>
          <a:p>
            <a:r>
              <a:rPr lang="en-US" sz="2800" dirty="0" smtClean="0">
                <a:solidFill>
                  <a:schemeClr val="bg1"/>
                </a:solidFill>
                <a:latin typeface="Aharoni" pitchFamily="2" charset="-79"/>
                <a:cs typeface="Aharoni" pitchFamily="2" charset="-79"/>
              </a:rPr>
              <a:t/>
            </a:r>
            <a:br>
              <a:rPr lang="en-US" sz="2800" dirty="0" smtClean="0">
                <a:solidFill>
                  <a:schemeClr val="bg1"/>
                </a:solidFill>
                <a:latin typeface="Aharoni" pitchFamily="2" charset="-79"/>
                <a:cs typeface="Aharoni" pitchFamily="2" charset="-79"/>
              </a:rPr>
            </a:br>
            <a:endParaRPr lang="en-US" sz="40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1371600" y="1524000"/>
            <a:ext cx="6858000" cy="2431435"/>
          </a:xfrm>
          <a:prstGeom prst="rect">
            <a:avLst/>
          </a:prstGeom>
          <a:noFill/>
        </p:spPr>
        <p:txBody>
          <a:bodyPr wrap="square" rtlCol="0">
            <a:spAutoFit/>
          </a:bodyPr>
          <a:lstStyle/>
          <a:p>
            <a:pPr marL="0" lvl="2"/>
            <a:r>
              <a:rPr lang="en-US" sz="2800" dirty="0" smtClean="0">
                <a:solidFill>
                  <a:srgbClr val="FFFF00"/>
                </a:solidFill>
                <a:latin typeface="Aharoni" pitchFamily="2" charset="-79"/>
                <a:cs typeface="Aharoni" pitchFamily="2" charset="-79"/>
              </a:rPr>
              <a:t>8. Unused items:</a:t>
            </a:r>
            <a:r>
              <a:rPr lang="en-US" sz="2800" dirty="0" smtClean="0">
                <a:solidFill>
                  <a:schemeClr val="bg1"/>
                </a:solidFill>
                <a:latin typeface="Aharoni" pitchFamily="2" charset="-79"/>
                <a:cs typeface="Aharoni" pitchFamily="2" charset="-79"/>
              </a:rPr>
              <a:t>-</a:t>
            </a:r>
            <a:endParaRPr lang="en-US" sz="2800" dirty="0" smtClean="0">
              <a:solidFill>
                <a:schemeClr val="bg1"/>
              </a:solidFill>
              <a:latin typeface="Aharoni" pitchFamily="2" charset="-79"/>
              <a:cs typeface="Aharoni" pitchFamily="2" charset="-79"/>
            </a:endParaRPr>
          </a:p>
          <a:p>
            <a:pPr marL="0" lvl="2"/>
            <a:r>
              <a:rPr lang="en-US" sz="2800" dirty="0" smtClean="0">
                <a:solidFill>
                  <a:schemeClr val="bg1"/>
                </a:solidFill>
                <a:latin typeface="Aharoni" pitchFamily="2" charset="-79"/>
                <a:cs typeface="Aharoni" pitchFamily="2" charset="-79"/>
              </a:rPr>
              <a:t>                   </a:t>
            </a:r>
            <a:endParaRPr lang="en-US" sz="2800" dirty="0" smtClean="0">
              <a:solidFill>
                <a:schemeClr val="bg1"/>
              </a:solidFill>
              <a:latin typeface="Aharoni" pitchFamily="2" charset="-79"/>
              <a:cs typeface="Aharoni" pitchFamily="2" charset="-79"/>
            </a:endParaRPr>
          </a:p>
          <a:p>
            <a:endParaRPr lang="en-US" sz="2800" dirty="0" smtClean="0">
              <a:solidFill>
                <a:schemeClr val="bg1"/>
              </a:solidFill>
              <a:latin typeface="Aharoni" pitchFamily="2" charset="-79"/>
              <a:cs typeface="Aharoni" pitchFamily="2" charset="-79"/>
            </a:endParaRPr>
          </a:p>
          <a:p>
            <a:r>
              <a:rPr lang="en-US" sz="2800" dirty="0" smtClean="0">
                <a:solidFill>
                  <a:schemeClr val="bg1"/>
                </a:solidFill>
                <a:latin typeface="Aharoni" pitchFamily="2" charset="-79"/>
                <a:cs typeface="Aharoni" pitchFamily="2" charset="-79"/>
              </a:rPr>
              <a:t/>
            </a:r>
            <a:br>
              <a:rPr lang="en-US" sz="2800" dirty="0" smtClean="0">
                <a:solidFill>
                  <a:schemeClr val="bg1"/>
                </a:solidFill>
                <a:latin typeface="Aharoni" pitchFamily="2" charset="-79"/>
                <a:cs typeface="Aharoni" pitchFamily="2" charset="-79"/>
              </a:rPr>
            </a:br>
            <a:endParaRPr lang="en-US" sz="40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115"/>
            <a:ext cx="9144000" cy="6856885"/>
          </a:xfrm>
        </p:spPr>
      </p:pic>
      <p:sp>
        <p:nvSpPr>
          <p:cNvPr id="6" name="TextBox 5"/>
          <p:cNvSpPr txBox="1"/>
          <p:nvPr/>
        </p:nvSpPr>
        <p:spPr>
          <a:xfrm>
            <a:off x="1295400" y="152400"/>
            <a:ext cx="6934200" cy="369332"/>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en-US" b="1" dirty="0" smtClean="0">
                <a:solidFill>
                  <a:schemeClr val="bg1"/>
                </a:solidFill>
              </a:rPr>
              <a:t> </a:t>
            </a:r>
            <a:r>
              <a:rPr lang="en-US" b="1" dirty="0" smtClean="0"/>
              <a:t>Classes or Types of Materials</a:t>
            </a:r>
            <a:endParaRPr lang="en-US" b="1" dirty="0">
              <a:solidFill>
                <a:schemeClr val="bg1"/>
              </a:solidFill>
            </a:endParaRPr>
          </a:p>
        </p:txBody>
      </p:sp>
      <p:sp>
        <p:nvSpPr>
          <p:cNvPr id="7" name="TextBox 6"/>
          <p:cNvSpPr txBox="1"/>
          <p:nvPr/>
        </p:nvSpPr>
        <p:spPr>
          <a:xfrm>
            <a:off x="228600" y="609600"/>
            <a:ext cx="8915400" cy="17543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dirty="0" smtClean="0">
                <a:solidFill>
                  <a:schemeClr val="bg1"/>
                </a:solidFill>
              </a:rPr>
              <a:t>(</a:t>
            </a:r>
            <a:r>
              <a:rPr lang="en-US" b="1" dirty="0" smtClean="0">
                <a:solidFill>
                  <a:schemeClr val="bg1"/>
                </a:solidFill>
              </a:rPr>
              <a:t>Shortcut to remember ) </a:t>
            </a:r>
            <a:r>
              <a:rPr lang="en-US" dirty="0" smtClean="0"/>
              <a:t>(Shortcut to remember) first Raw material and Machinery and last general items	remaining 2C, 3F, SP</a:t>
            </a:r>
          </a:p>
          <a:p>
            <a:r>
              <a:rPr lang="en-US" dirty="0" smtClean="0"/>
              <a:t> On the basis of Usability: -  ( How to remember )example -jump from terrace – Dead and Jump from 1</a:t>
            </a:r>
            <a:r>
              <a:rPr lang="en-US" baseline="30000" dirty="0" smtClean="0"/>
              <a:t>st</a:t>
            </a:r>
            <a:r>
              <a:rPr lang="en-US" dirty="0" smtClean="0"/>
              <a:t> floor (Broken bone i.e. –Serviceable-- so first point is Serviceable and Third point is Dead Stock </a:t>
            </a:r>
          </a:p>
          <a:p>
            <a:r>
              <a:rPr lang="en-US" dirty="0" smtClean="0"/>
              <a:t>Remaining – Semi-finished, WIP- Finished goods-Total inventories- unused items</a:t>
            </a:r>
            <a:endParaRPr lang="en-US" dirty="0"/>
          </a:p>
        </p:txBody>
      </p:sp>
      <p:graphicFrame>
        <p:nvGraphicFramePr>
          <p:cNvPr id="16" name="Table 15"/>
          <p:cNvGraphicFramePr>
            <a:graphicFrameLocks noGrp="1"/>
          </p:cNvGraphicFramePr>
          <p:nvPr/>
        </p:nvGraphicFramePr>
        <p:xfrm>
          <a:off x="609600" y="2514601"/>
          <a:ext cx="8229600" cy="3678778"/>
        </p:xfrm>
        <a:graphic>
          <a:graphicData uri="http://schemas.openxmlformats.org/drawingml/2006/table">
            <a:tbl>
              <a:tblPr/>
              <a:tblGrid>
                <a:gridCol w="876860"/>
                <a:gridCol w="3625646"/>
                <a:gridCol w="3727094"/>
              </a:tblGrid>
              <a:tr h="566413">
                <a:tc>
                  <a:txBody>
                    <a:bodyPr/>
                    <a:lstStyle/>
                    <a:p>
                      <a:pPr marL="0" marR="0">
                        <a:lnSpc>
                          <a:spcPts val="1615"/>
                        </a:lnSpc>
                        <a:spcBef>
                          <a:spcPts val="0"/>
                        </a:spcBef>
                        <a:spcAft>
                          <a:spcPts val="0"/>
                        </a:spcAft>
                      </a:pPr>
                      <a:endParaRPr lang="en-US" sz="1200" dirty="0">
                        <a:latin typeface="Times New Roman"/>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a:txBody>
                    <a:bodyPr/>
                    <a:lstStyle/>
                    <a:p>
                      <a:pPr marL="66040" marR="0">
                        <a:lnSpc>
                          <a:spcPts val="1705"/>
                        </a:lnSpc>
                        <a:spcBef>
                          <a:spcPts val="0"/>
                        </a:spcBef>
                        <a:spcAft>
                          <a:spcPts val="0"/>
                        </a:spcAft>
                      </a:pPr>
                      <a:r>
                        <a:rPr lang="en-US" sz="2000" b="1" dirty="0">
                          <a:latin typeface="Times New Roman"/>
                          <a:ea typeface="Calibri"/>
                          <a:cs typeface="Times New Roman"/>
                        </a:rPr>
                        <a:t>On the basis of Nature of</a:t>
                      </a:r>
                      <a:endParaRPr lang="en-US" sz="2000" dirty="0">
                        <a:latin typeface="Calibri"/>
                        <a:ea typeface="Calibri"/>
                        <a:cs typeface="Times New Roman"/>
                      </a:endParaRPr>
                    </a:p>
                    <a:p>
                      <a:pPr marL="66040" marR="0">
                        <a:lnSpc>
                          <a:spcPts val="1605"/>
                        </a:lnSpc>
                        <a:spcBef>
                          <a:spcPts val="5"/>
                        </a:spcBef>
                        <a:spcAft>
                          <a:spcPts val="0"/>
                        </a:spcAft>
                      </a:pPr>
                      <a:r>
                        <a:rPr lang="en-US" sz="2000" b="1" dirty="0">
                          <a:latin typeface="Times New Roman"/>
                          <a:ea typeface="Calibri"/>
                          <a:cs typeface="Times New Roman"/>
                        </a:rPr>
                        <a:t>Material</a:t>
                      </a:r>
                      <a:endParaRPr lang="en-US" sz="20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FF"/>
                    </a:solidFill>
                  </a:tcPr>
                </a:tc>
                <a:tc>
                  <a:txBody>
                    <a:bodyPr/>
                    <a:lstStyle/>
                    <a:p>
                      <a:pPr marL="67945" marR="0">
                        <a:lnSpc>
                          <a:spcPts val="1705"/>
                        </a:lnSpc>
                        <a:spcBef>
                          <a:spcPts val="0"/>
                        </a:spcBef>
                        <a:spcAft>
                          <a:spcPts val="0"/>
                        </a:spcAft>
                      </a:pPr>
                      <a:r>
                        <a:rPr lang="en-US" sz="2000" b="1" dirty="0">
                          <a:latin typeface="Times New Roman"/>
                          <a:ea typeface="Calibri"/>
                          <a:cs typeface="Times New Roman"/>
                        </a:rPr>
                        <a:t>On the basis of Usability</a:t>
                      </a:r>
                      <a:r>
                        <a:rPr lang="en-US" sz="2000" b="1" spc="285" dirty="0">
                          <a:latin typeface="Times New Roman"/>
                          <a:ea typeface="Calibri"/>
                          <a:cs typeface="Times New Roman"/>
                        </a:rPr>
                        <a:t> </a:t>
                      </a:r>
                      <a:r>
                        <a:rPr lang="en-US" sz="2000" b="1" dirty="0">
                          <a:latin typeface="Times New Roman"/>
                          <a:ea typeface="Calibri"/>
                          <a:cs typeface="Times New Roman"/>
                        </a:rPr>
                        <a:t>of</a:t>
                      </a:r>
                      <a:endParaRPr lang="en-US" sz="2000" dirty="0">
                        <a:latin typeface="Calibri"/>
                        <a:ea typeface="Calibri"/>
                        <a:cs typeface="Times New Roman"/>
                      </a:endParaRPr>
                    </a:p>
                    <a:p>
                      <a:pPr marL="67945" marR="0">
                        <a:lnSpc>
                          <a:spcPts val="1605"/>
                        </a:lnSpc>
                        <a:spcBef>
                          <a:spcPts val="5"/>
                        </a:spcBef>
                        <a:spcAft>
                          <a:spcPts val="0"/>
                        </a:spcAft>
                      </a:pPr>
                      <a:r>
                        <a:rPr lang="en-US" sz="2000" b="1" dirty="0">
                          <a:latin typeface="Times New Roman"/>
                          <a:ea typeface="Calibri"/>
                          <a:cs typeface="Times New Roman"/>
                        </a:rPr>
                        <a:t>Material</a:t>
                      </a:r>
                      <a:endParaRPr lang="en-US" sz="20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FF"/>
                    </a:solidFill>
                  </a:tcPr>
                </a:tc>
              </a:tr>
              <a:tr h="281962">
                <a:tc>
                  <a:txBody>
                    <a:bodyPr/>
                    <a:lstStyle/>
                    <a:p>
                      <a:pPr marL="0" marR="325120" algn="r">
                        <a:lnSpc>
                          <a:spcPts val="1600"/>
                        </a:lnSpc>
                        <a:spcBef>
                          <a:spcPts val="0"/>
                        </a:spcBef>
                        <a:spcAft>
                          <a:spcPts val="0"/>
                        </a:spcAft>
                      </a:pPr>
                      <a:r>
                        <a:rPr lang="en-US" sz="1800" b="1" dirty="0">
                          <a:solidFill>
                            <a:schemeClr val="tx1"/>
                          </a:solidFill>
                          <a:latin typeface="Times New Roman"/>
                          <a:ea typeface="Calibri"/>
                          <a:cs typeface="Times New Roman"/>
                        </a:rPr>
                        <a:t>i.</a:t>
                      </a:r>
                      <a:endParaRPr lang="en-US" sz="1800" dirty="0">
                        <a:solidFill>
                          <a:schemeClr val="tx1"/>
                        </a:solidFill>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a:txBody>
                    <a:bodyPr/>
                    <a:lstStyle/>
                    <a:p>
                      <a:pPr marL="66040" marR="0">
                        <a:lnSpc>
                          <a:spcPts val="1600"/>
                        </a:lnSpc>
                        <a:spcBef>
                          <a:spcPts val="0"/>
                        </a:spcBef>
                        <a:spcAft>
                          <a:spcPts val="0"/>
                        </a:spcAft>
                      </a:pPr>
                      <a:r>
                        <a:rPr lang="en-US" sz="1800" b="1" dirty="0">
                          <a:solidFill>
                            <a:schemeClr val="tx1"/>
                          </a:solidFill>
                          <a:latin typeface="Times New Roman"/>
                          <a:ea typeface="Calibri"/>
                          <a:cs typeface="Times New Roman"/>
                        </a:rPr>
                        <a:t>R.M</a:t>
                      </a:r>
                      <a:endParaRPr lang="en-US" sz="1800" dirty="0">
                        <a:solidFill>
                          <a:schemeClr val="tx1"/>
                        </a:solidFill>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a:txBody>
                    <a:bodyPr/>
                    <a:lstStyle/>
                    <a:p>
                      <a:pPr marL="67945" marR="0">
                        <a:lnSpc>
                          <a:spcPts val="1600"/>
                        </a:lnSpc>
                        <a:spcBef>
                          <a:spcPts val="0"/>
                        </a:spcBef>
                        <a:spcAft>
                          <a:spcPts val="0"/>
                        </a:spcAft>
                      </a:pPr>
                      <a:r>
                        <a:rPr lang="en-US" sz="1800" b="1">
                          <a:solidFill>
                            <a:schemeClr val="tx1"/>
                          </a:solidFill>
                          <a:latin typeface="Times New Roman"/>
                          <a:ea typeface="Calibri"/>
                          <a:cs typeface="Times New Roman"/>
                        </a:rPr>
                        <a:t>Serviceable</a:t>
                      </a:r>
                      <a:endParaRPr lang="en-US" sz="1800">
                        <a:solidFill>
                          <a:schemeClr val="tx1"/>
                        </a:solidFill>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r>
              <a:tr h="283621">
                <a:tc>
                  <a:txBody>
                    <a:bodyPr/>
                    <a:lstStyle/>
                    <a:p>
                      <a:pPr marL="0" marR="323850" algn="r">
                        <a:lnSpc>
                          <a:spcPts val="1605"/>
                        </a:lnSpc>
                        <a:spcBef>
                          <a:spcPts val="10"/>
                        </a:spcBef>
                        <a:spcAft>
                          <a:spcPts val="0"/>
                        </a:spcAft>
                      </a:pPr>
                      <a:r>
                        <a:rPr lang="en-US" sz="1800" b="1" dirty="0">
                          <a:solidFill>
                            <a:schemeClr val="tx1"/>
                          </a:solidFill>
                          <a:latin typeface="Times New Roman"/>
                          <a:ea typeface="Calibri"/>
                          <a:cs typeface="Times New Roman"/>
                        </a:rPr>
                        <a:t>ii.</a:t>
                      </a:r>
                      <a:endParaRPr lang="en-US" sz="1800" dirty="0">
                        <a:solidFill>
                          <a:schemeClr val="tx1"/>
                        </a:solidFill>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a:txBody>
                    <a:bodyPr/>
                    <a:lstStyle/>
                    <a:p>
                      <a:pPr marL="66040" marR="0">
                        <a:lnSpc>
                          <a:spcPts val="1605"/>
                        </a:lnSpc>
                        <a:spcBef>
                          <a:spcPts val="10"/>
                        </a:spcBef>
                        <a:spcAft>
                          <a:spcPts val="0"/>
                        </a:spcAft>
                      </a:pPr>
                      <a:r>
                        <a:rPr lang="en-US" sz="1800" b="1" dirty="0">
                          <a:solidFill>
                            <a:schemeClr val="tx1"/>
                          </a:solidFill>
                          <a:latin typeface="Times New Roman"/>
                          <a:ea typeface="Calibri"/>
                          <a:cs typeface="Times New Roman"/>
                        </a:rPr>
                        <a:t>Machinery</a:t>
                      </a:r>
                      <a:endParaRPr lang="en-US" sz="1800" dirty="0">
                        <a:solidFill>
                          <a:schemeClr val="tx1"/>
                        </a:solidFill>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a:txBody>
                    <a:bodyPr/>
                    <a:lstStyle/>
                    <a:p>
                      <a:pPr marL="67945" marR="0">
                        <a:lnSpc>
                          <a:spcPts val="1605"/>
                        </a:lnSpc>
                        <a:spcBef>
                          <a:spcPts val="10"/>
                        </a:spcBef>
                        <a:spcAft>
                          <a:spcPts val="0"/>
                        </a:spcAft>
                      </a:pPr>
                      <a:r>
                        <a:rPr lang="en-US" sz="1800" b="1">
                          <a:solidFill>
                            <a:schemeClr val="tx1"/>
                          </a:solidFill>
                          <a:latin typeface="Times New Roman"/>
                          <a:ea typeface="Calibri"/>
                          <a:cs typeface="Times New Roman"/>
                        </a:rPr>
                        <a:t>Finished and Semi finished items</a:t>
                      </a:r>
                      <a:endParaRPr lang="en-US" sz="1800">
                        <a:solidFill>
                          <a:schemeClr val="tx1"/>
                        </a:solidFill>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r>
              <a:tr h="283621">
                <a:tc>
                  <a:txBody>
                    <a:bodyPr/>
                    <a:lstStyle/>
                    <a:p>
                      <a:pPr marL="0" marR="323850" algn="r">
                        <a:lnSpc>
                          <a:spcPts val="1615"/>
                        </a:lnSpc>
                        <a:spcBef>
                          <a:spcPts val="0"/>
                        </a:spcBef>
                        <a:spcAft>
                          <a:spcPts val="0"/>
                        </a:spcAft>
                      </a:pPr>
                      <a:r>
                        <a:rPr lang="en-US" sz="1800" b="1">
                          <a:solidFill>
                            <a:schemeClr val="tx1"/>
                          </a:solidFill>
                          <a:latin typeface="Times New Roman"/>
                          <a:ea typeface="Calibri"/>
                          <a:cs typeface="Times New Roman"/>
                        </a:rPr>
                        <a:t>iii.</a:t>
                      </a:r>
                      <a:endParaRPr lang="en-US" sz="1800">
                        <a:solidFill>
                          <a:schemeClr val="tx1"/>
                        </a:solidFill>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a:txBody>
                    <a:bodyPr/>
                    <a:lstStyle/>
                    <a:p>
                      <a:pPr marL="66040" marR="0">
                        <a:lnSpc>
                          <a:spcPts val="1615"/>
                        </a:lnSpc>
                        <a:spcBef>
                          <a:spcPts val="0"/>
                        </a:spcBef>
                        <a:spcAft>
                          <a:spcPts val="0"/>
                        </a:spcAft>
                      </a:pPr>
                      <a:r>
                        <a:rPr lang="en-US" sz="1800" b="1" dirty="0">
                          <a:solidFill>
                            <a:schemeClr val="tx1"/>
                          </a:solidFill>
                          <a:latin typeface="Times New Roman"/>
                          <a:ea typeface="Calibri"/>
                          <a:cs typeface="Times New Roman"/>
                        </a:rPr>
                        <a:t>Consumables Items</a:t>
                      </a:r>
                      <a:endParaRPr lang="en-US" sz="1800" dirty="0">
                        <a:solidFill>
                          <a:schemeClr val="tx1"/>
                        </a:solidFill>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a:txBody>
                    <a:bodyPr/>
                    <a:lstStyle/>
                    <a:p>
                      <a:pPr marL="67945" marR="0">
                        <a:lnSpc>
                          <a:spcPts val="1615"/>
                        </a:lnSpc>
                        <a:spcBef>
                          <a:spcPts val="0"/>
                        </a:spcBef>
                        <a:spcAft>
                          <a:spcPts val="0"/>
                        </a:spcAft>
                      </a:pPr>
                      <a:r>
                        <a:rPr lang="en-US" sz="1800" b="1">
                          <a:solidFill>
                            <a:schemeClr val="tx1"/>
                          </a:solidFill>
                          <a:latin typeface="Times New Roman"/>
                          <a:ea typeface="Calibri"/>
                          <a:cs typeface="Times New Roman"/>
                        </a:rPr>
                        <a:t>Dead Stock</a:t>
                      </a:r>
                      <a:endParaRPr lang="en-US" sz="1800">
                        <a:solidFill>
                          <a:schemeClr val="tx1"/>
                        </a:solidFill>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r>
              <a:tr h="281962">
                <a:tc>
                  <a:txBody>
                    <a:bodyPr/>
                    <a:lstStyle/>
                    <a:p>
                      <a:pPr marL="0" marR="325755" algn="r">
                        <a:lnSpc>
                          <a:spcPts val="1600"/>
                        </a:lnSpc>
                        <a:spcBef>
                          <a:spcPts val="0"/>
                        </a:spcBef>
                        <a:spcAft>
                          <a:spcPts val="0"/>
                        </a:spcAft>
                      </a:pPr>
                      <a:r>
                        <a:rPr lang="en-US" sz="1800" b="1">
                          <a:solidFill>
                            <a:schemeClr val="tx1"/>
                          </a:solidFill>
                          <a:latin typeface="Times New Roman"/>
                          <a:ea typeface="Calibri"/>
                          <a:cs typeface="Times New Roman"/>
                        </a:rPr>
                        <a:t>iv.</a:t>
                      </a:r>
                      <a:endParaRPr lang="en-US" sz="1800">
                        <a:solidFill>
                          <a:schemeClr val="tx1"/>
                        </a:solidFill>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a:txBody>
                    <a:bodyPr/>
                    <a:lstStyle/>
                    <a:p>
                      <a:pPr marL="66040" marR="0">
                        <a:lnSpc>
                          <a:spcPts val="1600"/>
                        </a:lnSpc>
                        <a:spcBef>
                          <a:spcPts val="0"/>
                        </a:spcBef>
                        <a:spcAft>
                          <a:spcPts val="0"/>
                        </a:spcAft>
                      </a:pPr>
                      <a:r>
                        <a:rPr lang="en-US" sz="1800" b="1" dirty="0">
                          <a:solidFill>
                            <a:schemeClr val="tx1"/>
                          </a:solidFill>
                          <a:latin typeface="Times New Roman"/>
                          <a:ea typeface="Calibri"/>
                          <a:cs typeface="Times New Roman"/>
                        </a:rPr>
                        <a:t>Chemicals</a:t>
                      </a:r>
                      <a:endParaRPr lang="en-US" sz="1800" dirty="0">
                        <a:solidFill>
                          <a:schemeClr val="tx1"/>
                        </a:solidFill>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a:txBody>
                    <a:bodyPr/>
                    <a:lstStyle/>
                    <a:p>
                      <a:pPr marL="67945" marR="0">
                        <a:lnSpc>
                          <a:spcPts val="1600"/>
                        </a:lnSpc>
                        <a:spcBef>
                          <a:spcPts val="0"/>
                        </a:spcBef>
                        <a:spcAft>
                          <a:spcPts val="0"/>
                        </a:spcAft>
                      </a:pPr>
                      <a:r>
                        <a:rPr lang="en-US" sz="1800" b="1">
                          <a:solidFill>
                            <a:schemeClr val="tx1"/>
                          </a:solidFill>
                          <a:latin typeface="Times New Roman"/>
                          <a:ea typeface="Calibri"/>
                          <a:cs typeface="Times New Roman"/>
                        </a:rPr>
                        <a:t>Production inventories</a:t>
                      </a:r>
                      <a:endParaRPr lang="en-US" sz="1800">
                        <a:solidFill>
                          <a:schemeClr val="tx1"/>
                        </a:solidFill>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r>
              <a:tr h="283621">
                <a:tc>
                  <a:txBody>
                    <a:bodyPr/>
                    <a:lstStyle/>
                    <a:p>
                      <a:pPr marL="0" marR="326390" algn="r">
                        <a:lnSpc>
                          <a:spcPts val="1615"/>
                        </a:lnSpc>
                        <a:spcBef>
                          <a:spcPts val="0"/>
                        </a:spcBef>
                        <a:spcAft>
                          <a:spcPts val="0"/>
                        </a:spcAft>
                      </a:pPr>
                      <a:r>
                        <a:rPr lang="en-US" sz="1800" b="1">
                          <a:solidFill>
                            <a:schemeClr val="tx1"/>
                          </a:solidFill>
                          <a:latin typeface="Times New Roman"/>
                          <a:ea typeface="Calibri"/>
                          <a:cs typeface="Times New Roman"/>
                        </a:rPr>
                        <a:t>v.</a:t>
                      </a:r>
                      <a:endParaRPr lang="en-US" sz="1800">
                        <a:solidFill>
                          <a:schemeClr val="tx1"/>
                        </a:solidFill>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a:txBody>
                    <a:bodyPr/>
                    <a:lstStyle/>
                    <a:p>
                      <a:pPr marL="66040" marR="0">
                        <a:lnSpc>
                          <a:spcPts val="1615"/>
                        </a:lnSpc>
                        <a:spcBef>
                          <a:spcPts val="0"/>
                        </a:spcBef>
                        <a:spcAft>
                          <a:spcPts val="0"/>
                        </a:spcAft>
                      </a:pPr>
                      <a:r>
                        <a:rPr lang="en-US" sz="1800" b="1" dirty="0">
                          <a:solidFill>
                            <a:schemeClr val="tx1"/>
                          </a:solidFill>
                          <a:latin typeface="Times New Roman"/>
                          <a:ea typeface="Calibri"/>
                          <a:cs typeface="Times New Roman"/>
                        </a:rPr>
                        <a:t>Inflammable items</a:t>
                      </a:r>
                      <a:endParaRPr lang="en-US" sz="1800" dirty="0">
                        <a:solidFill>
                          <a:schemeClr val="tx1"/>
                        </a:solidFill>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a:txBody>
                    <a:bodyPr/>
                    <a:lstStyle/>
                    <a:p>
                      <a:pPr marL="67945" marR="0">
                        <a:lnSpc>
                          <a:spcPts val="1615"/>
                        </a:lnSpc>
                        <a:spcBef>
                          <a:spcPts val="0"/>
                        </a:spcBef>
                        <a:spcAft>
                          <a:spcPts val="0"/>
                        </a:spcAft>
                      </a:pPr>
                      <a:r>
                        <a:rPr lang="en-US" sz="1800" b="1" dirty="0">
                          <a:solidFill>
                            <a:schemeClr val="tx1"/>
                          </a:solidFill>
                          <a:latin typeface="Times New Roman"/>
                          <a:ea typeface="Calibri"/>
                          <a:cs typeface="Times New Roman"/>
                        </a:rPr>
                        <a:t>WIP</a:t>
                      </a:r>
                      <a:endParaRPr lang="en-US" sz="1800" dirty="0">
                        <a:solidFill>
                          <a:schemeClr val="tx1"/>
                        </a:solidFill>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r>
              <a:tr h="281962">
                <a:tc>
                  <a:txBody>
                    <a:bodyPr/>
                    <a:lstStyle/>
                    <a:p>
                      <a:pPr marL="0" marR="325755" algn="r">
                        <a:lnSpc>
                          <a:spcPts val="1600"/>
                        </a:lnSpc>
                        <a:spcBef>
                          <a:spcPts val="0"/>
                        </a:spcBef>
                        <a:spcAft>
                          <a:spcPts val="0"/>
                        </a:spcAft>
                      </a:pPr>
                      <a:r>
                        <a:rPr lang="en-US" sz="1800" b="1">
                          <a:solidFill>
                            <a:schemeClr val="tx1"/>
                          </a:solidFill>
                          <a:latin typeface="Times New Roman"/>
                          <a:ea typeface="Calibri"/>
                          <a:cs typeface="Times New Roman"/>
                        </a:rPr>
                        <a:t>vi.</a:t>
                      </a:r>
                      <a:endParaRPr lang="en-US" sz="1800">
                        <a:solidFill>
                          <a:schemeClr val="tx1"/>
                        </a:solidFill>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a:txBody>
                    <a:bodyPr/>
                    <a:lstStyle/>
                    <a:p>
                      <a:pPr marL="66040" marR="0">
                        <a:lnSpc>
                          <a:spcPts val="1600"/>
                        </a:lnSpc>
                        <a:spcBef>
                          <a:spcPts val="0"/>
                        </a:spcBef>
                        <a:spcAft>
                          <a:spcPts val="0"/>
                        </a:spcAft>
                      </a:pPr>
                      <a:r>
                        <a:rPr lang="en-US" sz="1800" b="1" dirty="0">
                          <a:solidFill>
                            <a:schemeClr val="tx1"/>
                          </a:solidFill>
                          <a:latin typeface="Times New Roman"/>
                          <a:ea typeface="Calibri"/>
                          <a:cs typeface="Times New Roman"/>
                        </a:rPr>
                        <a:t>Fuel stock</a:t>
                      </a:r>
                      <a:endParaRPr lang="en-US" sz="1800" dirty="0">
                        <a:solidFill>
                          <a:schemeClr val="tx1"/>
                        </a:solidFill>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a:txBody>
                    <a:bodyPr/>
                    <a:lstStyle/>
                    <a:p>
                      <a:pPr marL="67945" marR="0">
                        <a:lnSpc>
                          <a:spcPts val="1600"/>
                        </a:lnSpc>
                        <a:spcBef>
                          <a:spcPts val="0"/>
                        </a:spcBef>
                        <a:spcAft>
                          <a:spcPts val="0"/>
                        </a:spcAft>
                      </a:pPr>
                      <a:r>
                        <a:rPr lang="en-US" sz="1800" b="1" dirty="0">
                          <a:solidFill>
                            <a:schemeClr val="tx1"/>
                          </a:solidFill>
                          <a:latin typeface="Times New Roman"/>
                          <a:ea typeface="Calibri"/>
                          <a:cs typeface="Times New Roman"/>
                        </a:rPr>
                        <a:t>Finished goods</a:t>
                      </a:r>
                      <a:endParaRPr lang="en-US" sz="1800" dirty="0">
                        <a:solidFill>
                          <a:schemeClr val="tx1"/>
                        </a:solidFill>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r>
              <a:tr h="283621">
                <a:tc>
                  <a:txBody>
                    <a:bodyPr/>
                    <a:lstStyle/>
                    <a:p>
                      <a:pPr marL="0" marR="326390" algn="r">
                        <a:lnSpc>
                          <a:spcPts val="1605"/>
                        </a:lnSpc>
                        <a:spcBef>
                          <a:spcPts val="10"/>
                        </a:spcBef>
                        <a:spcAft>
                          <a:spcPts val="0"/>
                        </a:spcAft>
                      </a:pPr>
                      <a:r>
                        <a:rPr lang="en-US" sz="1800" b="1">
                          <a:solidFill>
                            <a:schemeClr val="tx1"/>
                          </a:solidFill>
                          <a:latin typeface="Times New Roman"/>
                          <a:ea typeface="Calibri"/>
                          <a:cs typeface="Times New Roman"/>
                        </a:rPr>
                        <a:t>vii.</a:t>
                      </a:r>
                      <a:endParaRPr lang="en-US" sz="1800">
                        <a:solidFill>
                          <a:schemeClr val="tx1"/>
                        </a:solidFill>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a:txBody>
                    <a:bodyPr/>
                    <a:lstStyle/>
                    <a:p>
                      <a:pPr marL="66040" marR="0">
                        <a:lnSpc>
                          <a:spcPts val="1605"/>
                        </a:lnSpc>
                        <a:spcBef>
                          <a:spcPts val="10"/>
                        </a:spcBef>
                        <a:spcAft>
                          <a:spcPts val="0"/>
                        </a:spcAft>
                      </a:pPr>
                      <a:r>
                        <a:rPr lang="en-US" sz="1800" b="1" dirty="0">
                          <a:solidFill>
                            <a:schemeClr val="tx1"/>
                          </a:solidFill>
                          <a:latin typeface="Times New Roman"/>
                          <a:ea typeface="Calibri"/>
                          <a:cs typeface="Times New Roman"/>
                        </a:rPr>
                        <a:t>Furniture</a:t>
                      </a:r>
                      <a:endParaRPr lang="en-US" sz="1800" dirty="0">
                        <a:solidFill>
                          <a:schemeClr val="tx1"/>
                        </a:solidFill>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a:txBody>
                    <a:bodyPr/>
                    <a:lstStyle/>
                    <a:p>
                      <a:pPr marL="67945" marR="0">
                        <a:lnSpc>
                          <a:spcPts val="1605"/>
                        </a:lnSpc>
                        <a:spcBef>
                          <a:spcPts val="10"/>
                        </a:spcBef>
                        <a:spcAft>
                          <a:spcPts val="0"/>
                        </a:spcAft>
                      </a:pPr>
                      <a:r>
                        <a:rPr lang="en-US" sz="1800" b="1" dirty="0">
                          <a:solidFill>
                            <a:schemeClr val="tx1"/>
                          </a:solidFill>
                          <a:latin typeface="Times New Roman"/>
                          <a:ea typeface="Calibri"/>
                          <a:cs typeface="Times New Roman"/>
                        </a:rPr>
                        <a:t>Total inventories</a:t>
                      </a:r>
                      <a:endParaRPr lang="en-US" sz="1800" dirty="0">
                        <a:solidFill>
                          <a:schemeClr val="tx1"/>
                        </a:solidFill>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r>
              <a:tr h="284450">
                <a:tc>
                  <a:txBody>
                    <a:bodyPr/>
                    <a:lstStyle/>
                    <a:p>
                      <a:pPr marL="0" marR="325120" algn="r">
                        <a:lnSpc>
                          <a:spcPts val="1615"/>
                        </a:lnSpc>
                        <a:spcBef>
                          <a:spcPts val="0"/>
                        </a:spcBef>
                        <a:spcAft>
                          <a:spcPts val="0"/>
                        </a:spcAft>
                      </a:pPr>
                      <a:r>
                        <a:rPr lang="en-US" sz="1800" b="1">
                          <a:solidFill>
                            <a:schemeClr val="tx1"/>
                          </a:solidFill>
                          <a:latin typeface="Times New Roman"/>
                          <a:ea typeface="Calibri"/>
                          <a:cs typeface="Times New Roman"/>
                        </a:rPr>
                        <a:t>viii.</a:t>
                      </a:r>
                      <a:endParaRPr lang="en-US" sz="1800">
                        <a:solidFill>
                          <a:schemeClr val="tx1"/>
                        </a:solidFill>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a:txBody>
                    <a:bodyPr/>
                    <a:lstStyle/>
                    <a:p>
                      <a:pPr marL="66040" marR="0">
                        <a:lnSpc>
                          <a:spcPts val="1615"/>
                        </a:lnSpc>
                        <a:spcBef>
                          <a:spcPts val="0"/>
                        </a:spcBef>
                        <a:spcAft>
                          <a:spcPts val="0"/>
                        </a:spcAft>
                      </a:pPr>
                      <a:r>
                        <a:rPr lang="en-US" sz="1800" b="1">
                          <a:solidFill>
                            <a:schemeClr val="tx1"/>
                          </a:solidFill>
                          <a:latin typeface="Times New Roman"/>
                          <a:ea typeface="Calibri"/>
                          <a:cs typeface="Times New Roman"/>
                        </a:rPr>
                        <a:t>Scrap material</a:t>
                      </a:r>
                      <a:endParaRPr lang="en-US" sz="1800">
                        <a:solidFill>
                          <a:schemeClr val="tx1"/>
                        </a:solidFill>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a:txBody>
                    <a:bodyPr/>
                    <a:lstStyle/>
                    <a:p>
                      <a:pPr marL="67945" marR="0">
                        <a:lnSpc>
                          <a:spcPts val="1615"/>
                        </a:lnSpc>
                        <a:spcBef>
                          <a:spcPts val="0"/>
                        </a:spcBef>
                        <a:spcAft>
                          <a:spcPts val="0"/>
                        </a:spcAft>
                      </a:pPr>
                      <a:r>
                        <a:rPr lang="en-US" sz="1800" b="1" dirty="0">
                          <a:solidFill>
                            <a:schemeClr val="tx1"/>
                          </a:solidFill>
                          <a:latin typeface="Times New Roman"/>
                          <a:ea typeface="Calibri"/>
                          <a:cs typeface="Times New Roman"/>
                        </a:rPr>
                        <a:t>Unused items</a:t>
                      </a:r>
                      <a:endParaRPr lang="en-US" sz="1800" dirty="0">
                        <a:solidFill>
                          <a:schemeClr val="tx1"/>
                        </a:solidFill>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r>
              <a:tr h="281962">
                <a:tc>
                  <a:txBody>
                    <a:bodyPr/>
                    <a:lstStyle/>
                    <a:p>
                      <a:pPr marL="0" marR="323850" algn="r">
                        <a:lnSpc>
                          <a:spcPts val="1600"/>
                        </a:lnSpc>
                        <a:spcBef>
                          <a:spcPts val="0"/>
                        </a:spcBef>
                        <a:spcAft>
                          <a:spcPts val="0"/>
                        </a:spcAft>
                      </a:pPr>
                      <a:r>
                        <a:rPr lang="en-US" sz="1800" b="1">
                          <a:solidFill>
                            <a:schemeClr val="tx1"/>
                          </a:solidFill>
                          <a:latin typeface="Times New Roman"/>
                          <a:ea typeface="Calibri"/>
                          <a:cs typeface="Times New Roman"/>
                        </a:rPr>
                        <a:t>ix.</a:t>
                      </a:r>
                      <a:endParaRPr lang="en-US" sz="1800">
                        <a:solidFill>
                          <a:schemeClr val="tx1"/>
                        </a:solidFill>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a:txBody>
                    <a:bodyPr/>
                    <a:lstStyle/>
                    <a:p>
                      <a:pPr marL="66040" marR="0">
                        <a:lnSpc>
                          <a:spcPts val="1600"/>
                        </a:lnSpc>
                        <a:spcBef>
                          <a:spcPts val="0"/>
                        </a:spcBef>
                        <a:spcAft>
                          <a:spcPts val="0"/>
                        </a:spcAft>
                      </a:pPr>
                      <a:r>
                        <a:rPr lang="en-US" sz="1800" b="1">
                          <a:solidFill>
                            <a:schemeClr val="tx1"/>
                          </a:solidFill>
                          <a:latin typeface="Times New Roman"/>
                          <a:ea typeface="Calibri"/>
                          <a:cs typeface="Times New Roman"/>
                        </a:rPr>
                        <a:t>Packaging material</a:t>
                      </a:r>
                      <a:endParaRPr lang="en-US" sz="1800">
                        <a:solidFill>
                          <a:schemeClr val="tx1"/>
                        </a:solidFill>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a:txBody>
                    <a:bodyPr/>
                    <a:lstStyle/>
                    <a:p>
                      <a:pPr marL="0" marR="0">
                        <a:lnSpc>
                          <a:spcPts val="1615"/>
                        </a:lnSpc>
                        <a:spcBef>
                          <a:spcPts val="0"/>
                        </a:spcBef>
                        <a:spcAft>
                          <a:spcPts val="0"/>
                        </a:spcAft>
                      </a:pPr>
                      <a:endParaRPr lang="en-US" sz="1800" dirty="0">
                        <a:solidFill>
                          <a:schemeClr val="tx1"/>
                        </a:solidFill>
                        <a:latin typeface="Times New Roman"/>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r>
              <a:tr h="283621">
                <a:tc>
                  <a:txBody>
                    <a:bodyPr/>
                    <a:lstStyle/>
                    <a:p>
                      <a:pPr marL="0" marR="325755" algn="r">
                        <a:lnSpc>
                          <a:spcPts val="1615"/>
                        </a:lnSpc>
                        <a:spcBef>
                          <a:spcPts val="0"/>
                        </a:spcBef>
                        <a:spcAft>
                          <a:spcPts val="0"/>
                        </a:spcAft>
                      </a:pPr>
                      <a:r>
                        <a:rPr lang="en-US" sz="1800" b="1">
                          <a:solidFill>
                            <a:schemeClr val="tx1"/>
                          </a:solidFill>
                          <a:latin typeface="Times New Roman"/>
                          <a:ea typeface="Calibri"/>
                          <a:cs typeface="Times New Roman"/>
                        </a:rPr>
                        <a:t>x.</a:t>
                      </a:r>
                      <a:endParaRPr lang="en-US" sz="1800">
                        <a:solidFill>
                          <a:schemeClr val="tx1"/>
                        </a:solidFill>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a:txBody>
                    <a:bodyPr/>
                    <a:lstStyle/>
                    <a:p>
                      <a:pPr marL="66040" marR="0">
                        <a:lnSpc>
                          <a:spcPts val="1615"/>
                        </a:lnSpc>
                        <a:spcBef>
                          <a:spcPts val="0"/>
                        </a:spcBef>
                        <a:spcAft>
                          <a:spcPts val="0"/>
                        </a:spcAft>
                      </a:pPr>
                      <a:r>
                        <a:rPr lang="en-US" sz="1800" b="1">
                          <a:solidFill>
                            <a:schemeClr val="tx1"/>
                          </a:solidFill>
                          <a:latin typeface="Times New Roman"/>
                          <a:ea typeface="Calibri"/>
                          <a:cs typeface="Times New Roman"/>
                        </a:rPr>
                        <a:t>General items</a:t>
                      </a:r>
                      <a:endParaRPr lang="en-US" sz="1800">
                        <a:solidFill>
                          <a:schemeClr val="tx1"/>
                        </a:solidFill>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a:txBody>
                    <a:bodyPr/>
                    <a:lstStyle/>
                    <a:p>
                      <a:pPr marL="0" marR="0">
                        <a:lnSpc>
                          <a:spcPts val="1615"/>
                        </a:lnSpc>
                        <a:spcBef>
                          <a:spcPts val="0"/>
                        </a:spcBef>
                        <a:spcAft>
                          <a:spcPts val="0"/>
                        </a:spcAft>
                      </a:pPr>
                      <a:endParaRPr lang="en-US" sz="1800" dirty="0">
                        <a:solidFill>
                          <a:schemeClr val="tx1"/>
                        </a:solidFill>
                        <a:latin typeface="Times New Roman"/>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r>
              <a:tr h="281962">
                <a:tc>
                  <a:txBody>
                    <a:bodyPr/>
                    <a:lstStyle/>
                    <a:p>
                      <a:pPr marL="0" marR="0">
                        <a:lnSpc>
                          <a:spcPts val="1615"/>
                        </a:lnSpc>
                        <a:spcBef>
                          <a:spcPts val="0"/>
                        </a:spcBef>
                        <a:spcAft>
                          <a:spcPts val="0"/>
                        </a:spcAft>
                      </a:pPr>
                      <a:endParaRPr lang="en-US" sz="1200">
                        <a:latin typeface="Times New Roman"/>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a:txBody>
                    <a:bodyPr/>
                    <a:lstStyle/>
                    <a:p>
                      <a:pPr marL="0" marR="0">
                        <a:lnSpc>
                          <a:spcPts val="1615"/>
                        </a:lnSpc>
                        <a:spcBef>
                          <a:spcPts val="0"/>
                        </a:spcBef>
                        <a:spcAft>
                          <a:spcPts val="0"/>
                        </a:spcAft>
                      </a:pPr>
                      <a:endParaRPr lang="en-US" sz="1200">
                        <a:latin typeface="Times New Roman"/>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a:txBody>
                    <a:bodyPr/>
                    <a:lstStyle/>
                    <a:p>
                      <a:pPr marL="0" marR="0">
                        <a:lnSpc>
                          <a:spcPts val="1615"/>
                        </a:lnSpc>
                        <a:spcBef>
                          <a:spcPts val="0"/>
                        </a:spcBef>
                        <a:spcAft>
                          <a:spcPts val="0"/>
                        </a:spcAft>
                      </a:pPr>
                      <a:endParaRPr lang="en-US" sz="1200" dirty="0">
                        <a:latin typeface="Times New Roman"/>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mph" presetSubtype="0" fill="hold" nodeType="clickEffect">
                                  <p:stCondLst>
                                    <p:cond delay="0"/>
                                  </p:stCondLst>
                                  <p:childTnLst>
                                    <p:animScale>
                                      <p:cBhvr>
                                        <p:cTn id="11" dur="2000" fill="hold"/>
                                        <p:tgtEl>
                                          <p:spTgt spid="7">
                                            <p:txEl>
                                              <p:pRg st="0" end="0"/>
                                            </p:txEl>
                                          </p:spTgt>
                                        </p:tgtEl>
                                      </p:cBhvr>
                                      <p:by x="150000" y="150000"/>
                                    </p:animScale>
                                  </p:childTnLst>
                                </p:cTn>
                              </p:par>
                            </p:childTnLst>
                          </p:cTn>
                        </p:par>
                      </p:childTnLst>
                    </p:cTn>
                  </p:par>
                  <p:par>
                    <p:cTn id="12" fill="hold">
                      <p:stCondLst>
                        <p:cond delay="indefinite"/>
                      </p:stCondLst>
                      <p:childTnLst>
                        <p:par>
                          <p:cTn id="13" fill="hold">
                            <p:stCondLst>
                              <p:cond delay="0"/>
                            </p:stCondLst>
                            <p:childTnLst>
                              <p:par>
                                <p:cTn id="14" presetID="6" presetClass="emph" presetSubtype="0" fill="hold" nodeType="clickEffect">
                                  <p:stCondLst>
                                    <p:cond delay="0"/>
                                  </p:stCondLst>
                                  <p:childTnLst>
                                    <p:animScale>
                                      <p:cBhvr>
                                        <p:cTn id="15" dur="2000" fill="hold"/>
                                        <p:tgtEl>
                                          <p:spTgt spid="7">
                                            <p:txEl>
                                              <p:pRg st="1" end="1"/>
                                            </p:txEl>
                                          </p:spTgt>
                                        </p:tgtEl>
                                      </p:cBhvr>
                                      <p:by x="150000" y="150000"/>
                                    </p:animScale>
                                  </p:childTnLst>
                                </p:cTn>
                              </p:par>
                            </p:childTnLst>
                          </p:cTn>
                        </p:par>
                      </p:childTnLst>
                    </p:cTn>
                  </p:par>
                  <p:par>
                    <p:cTn id="16" fill="hold">
                      <p:stCondLst>
                        <p:cond delay="indefinite"/>
                      </p:stCondLst>
                      <p:childTnLst>
                        <p:par>
                          <p:cTn id="17" fill="hold">
                            <p:stCondLst>
                              <p:cond delay="0"/>
                            </p:stCondLst>
                            <p:childTnLst>
                              <p:par>
                                <p:cTn id="18" presetID="6" presetClass="emph" presetSubtype="0" fill="hold" nodeType="clickEffect">
                                  <p:stCondLst>
                                    <p:cond delay="0"/>
                                  </p:stCondLst>
                                  <p:childTnLst>
                                    <p:animScale>
                                      <p:cBhvr>
                                        <p:cTn id="19" dur="2000" fill="hold"/>
                                        <p:tgtEl>
                                          <p:spTgt spid="7">
                                            <p:txEl>
                                              <p:pRg st="2" end="2"/>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485" y="1"/>
            <a:ext cx="9145485" cy="6857999"/>
          </a:xfrm>
        </p:spPr>
      </p:pic>
      <p:sp>
        <p:nvSpPr>
          <p:cNvPr id="4" name="TextBox 3"/>
          <p:cNvSpPr txBox="1"/>
          <p:nvPr/>
        </p:nvSpPr>
        <p:spPr>
          <a:xfrm>
            <a:off x="1524000" y="1752600"/>
            <a:ext cx="5943600" cy="1446550"/>
          </a:xfrm>
          <a:prstGeom prst="rect">
            <a:avLst/>
          </a:prstGeom>
          <a:noFill/>
        </p:spPr>
        <p:txBody>
          <a:bodyPr wrap="square" rtlCol="0">
            <a:spAutoFit/>
          </a:bodyPr>
          <a:lstStyle/>
          <a:p>
            <a:pPr algn="ctr"/>
            <a:r>
              <a:rPr lang="en-US" sz="8800" dirty="0" smtClean="0">
                <a:solidFill>
                  <a:schemeClr val="bg1"/>
                </a:solidFill>
                <a:latin typeface="Aharoni" pitchFamily="2" charset="-79"/>
                <a:cs typeface="Aharoni" pitchFamily="2" charset="-79"/>
              </a:rPr>
              <a:t>Thank You </a:t>
            </a:r>
            <a:endParaRPr lang="en-US" sz="88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72987 0.22197 C -0.73039 0.21573 -0.73195 0.20948 -0.7316 0.20324 C -0.73039 0.1859 -0.70956 0.18636 -0.70001 0.18451 C -0.68351 0.18613 -0.67136 0.18706 -0.65608 0.19376 C -0.64237 0.20879 -0.62779 0.22567 -0.61581 0.24301 C -0.59949 0.26659 -0.58855 0.29318 -0.57188 0.31538 C -0.56355 0.33758 -0.5547 0.35029 -0.54567 0.37133 C -0.54341 0.37642 -0.54254 0.38266 -0.54029 0.38775 C -0.5297 0.41226 -0.51511 0.43422 -0.50348 0.45781 C -0.49567 0.47353 -0.48456 0.49365 -0.47015 0.49989 C -0.4606 0.50405 -0.44862 0.50428 -0.43855 0.50706 C -0.42466 0.4955 -0.42292 0.48278 -0.41754 0.46266 C -0.40695 0.42359 -0.39879 0.38359 -0.38595 0.34567 C -0.38542 0.32787 -0.38681 0.3096 -0.38421 0.29203 C -0.37883 0.25434 -0.3665 0.23561 -0.35261 0.20555 C -0.34636 0.19214 -0.3422 0.1785 -0.32987 0.17295 C -0.3139 0.17804 -0.3165 0.19792 -0.31233 0.21735 C -0.30643 0.2444 -0.2948 0.27353 -0.28595 0.29896 C -0.27518 0.32972 -0.26372 0.35977 -0.25261 0.39006 C -0.22935 0.45318 -0.20365 0.52833 -0.15435 0.5607 C -0.14619 0.55769 -0.13785 0.55561 -0.12987 0.55145 C -0.12171 0.54729 -0.11563 0.53411 -0.10869 0.5281 C -0.09931 0.51977 -0.08872 0.51446 -0.079 0.50706 C -0.07188 0.49388 -0.06633 0.47908 -0.05782 0.46729 C -0.04619 0.4511 -0.0382 0.44278 -0.02796 0.42289 C -0.0257 0.41318 -0.02258 0.40763 -0.02101 0.39723 C -0.02119 0.39422 -0.02657 0.33827 -0.02275 0.32463 C -0.01997 0.31515 -0.0139 0.30798 -0.01042 0.29896 C -0.00921 0.29203 -0.00869 0.28463 -0.00695 0.27792 C -0.00417 0.26729 0.00954 0.24694 0.01579 0.23815 C 0.01527 0.23353 0.01631 0.22798 0.01405 0.22428 C 0.01128 0.21966 0.00277 0.21758 -0.00174 0.2148 C -0.00765 0.2111 -0.01338 0.20717 -0.01928 0.20324 C -0.03265 0.20555 -0.04654 0.20532 -0.05956 0.21018 C -0.06615 0.21249 -0.07067 0.22128 -0.07709 0.22428 C -0.10209 0.23631 -0.08976 0.23168 -0.11407 0.23815 C -0.13473 0.25688 -0.14306 0.2592 -0.16841 0.26174 C -0.18126 0.26567 -0.19376 0.27214 -0.20695 0.2733 C -0.2264 0.27492 -0.26372 0.2659 -0.28421 0.26174 C -0.3066 0.24972 -0.33056 0.24209 -0.35088 0.22428 C -0.3691 0.20833 -0.38299 0.18382 -0.39827 0.16347 C -0.40435 0.15538 -0.40938 0.14544 -0.41581 0.13758 C -0.41997 0.13295 -0.42588 0.1311 -0.42987 0.12602 C -0.43595 0.11839 -0.44046 0.10914 -0.44567 0.10035 C -0.44931 0.09434 -0.45608 0.08162 -0.45608 0.08162 C -0.4573 0.07631 -0.45834 0.07076 -0.45956 0.06544 C -0.46181 0.05596 -0.46667 0.03723 -0.46667 0.03723 C -0.46876 0.01781 -0.47136 -0.00601 -0.45956 -0.02104 C -0.44792 -0.05225 -0.45608 -0.04416 -0.44202 -0.05387 C -0.43456 -0.07121 -0.43282 -0.08 -0.41754 -0.08416 C -0.38942 -0.10127 -0.38178 -0.09826 -0.3474 -0.10057 C -0.31754 -0.09919 -0.30088 -0.10034 -0.27362 -0.09341 C -0.25591 -0.08878 -0.2389 -0.08115 -0.22101 -0.07722 C -0.21407 -0.07329 -0.2066 -0.07052 -0.20001 -0.06543 C -0.17709 -0.04763 -0.20226 -0.05757 -0.18421 -0.05156 C -0.17292 -0.04393 -0.17345 -0.03722 -0.16841 -0.02104 C -0.1731 0.01688 -0.17466 0.01758 -0.19289 0.05133 C -0.19532 0.05596 -0.20035 0.05665 -0.20348 0.06058 C -0.20921 0.06775 -0.2132 0.07746 -0.21928 0.08417 C -0.23508 0.10128 -0.25886 0.09781 -0.279 0.10266 C -0.32206 0.12602 -0.37188 0.12394 -0.41754 0.12602 C -0.44914 0.12532 -0.48074 0.12509 -0.51233 0.1237 C -0.51876 0.12347 -0.52553 0.12394 -0.5316 0.12139 C -0.54428 0.11607 -0.55574 0.0985 -0.56494 0.08648 C -0.57067 0.07099 -0.57345 0.05573 -0.579 0.03977 C -0.57831 0.02659 -0.57935 0.01295 -0.57709 -2.13873E-6 C -0.5764 -0.00439 -0.57188 -0.00578 -0.57015 -0.00948 C -0.5665 -0.01757 -0.56476 -0.02682 -0.56129 -0.03514 C -0.55365 -0.05364 -0.53994 -0.07306 -0.52796 -0.08647 C -0.51181 -0.1045 -0.49202 -0.11237 -0.47535 -0.12855 C -0.4724 -0.13549 -0.47154 -0.14497 -0.46667 -0.14959 C -0.46025 -0.15583 -0.45122 -0.15491 -0.44376 -0.15884 C -0.4316 -0.16508 -0.42345 -0.17502 -0.41042 -0.17988 C -0.39636 -0.17757 -0.38108 -0.18127 -0.36841 -0.17294 C -0.34046 -0.15445 -0.35713 -0.16393 -0.31754 -0.14728 C -0.30938 -0.13872 -0.30209 -0.12809 -0.29289 -0.12161 C -0.26702 -0.10335 -0.23525 -0.09988 -0.21042 -0.07722 C -0.16963 -0.04 -0.14167 0.01064 -0.10695 0.05596 C -0.10226 0.07654 -0.09584 0.09619 -0.09115 0.11677 C -0.08334 0.15052 -0.08647 0.15237 -0.07362 0.17758 C -0.06963 0.1933 -0.06598 0.20787 -0.05956 0.22197 C -0.05765 0.23168 -0.05904 0.23769 -0.0474 0.22891 C -0.04584 0.22775 -0.04619 0.22428 -0.04567 0.22197 C -0.03976 0.19122 -0.04549 0.21018 -0.03508 0.1822 C -0.0297 0.1311 -0.03838 0.18844 -0.02796 0.15862 C -0.01424 0.11954 -0.03282 0.14914 -0.01233 0.12139 C -0.00817 0.10544 -0.00556 0.08972 -5.55556E-6 0.07469 C 0.00364 0.05018 -5.55556E-6 0.02498 -5.55556E-6 -2.13873E-6 " pathEditMode="relative" ptsTypes="fffffffffffffffffffffffffffffffffffffffffffffffffffffffffffffffffffffffffffffffffffffffA">
                                      <p:cBhvr>
                                        <p:cTn id="6" dur="2000" fill="hold"/>
                                        <p:tgtEl>
                                          <p:spTgt spid="4"/>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485" y="0"/>
            <a:ext cx="9145485" cy="6857999"/>
          </a:xfrm>
        </p:spPr>
      </p:pic>
      <p:sp>
        <p:nvSpPr>
          <p:cNvPr id="4" name="TextBox 3"/>
          <p:cNvSpPr txBox="1"/>
          <p:nvPr/>
        </p:nvSpPr>
        <p:spPr>
          <a:xfrm>
            <a:off x="685800" y="762000"/>
            <a:ext cx="7772400" cy="3970318"/>
          </a:xfrm>
          <a:prstGeom prst="rect">
            <a:avLst/>
          </a:prstGeom>
          <a:noFill/>
        </p:spPr>
        <p:txBody>
          <a:bodyPr wrap="square" rtlCol="0">
            <a:spAutoFit/>
          </a:bodyPr>
          <a:lstStyle/>
          <a:p>
            <a:pPr algn="ctr"/>
            <a:r>
              <a:rPr lang="en-US" sz="3600" dirty="0" smtClean="0">
                <a:solidFill>
                  <a:schemeClr val="bg1"/>
                </a:solidFill>
                <a:latin typeface="Aharoni" pitchFamily="2" charset="-79"/>
                <a:cs typeface="Aharoni" pitchFamily="2" charset="-79"/>
              </a:rPr>
              <a:t>Attendance Link</a:t>
            </a:r>
          </a:p>
          <a:p>
            <a:pPr algn="ctr"/>
            <a:endParaRPr lang="en-US" sz="3600" dirty="0" smtClean="0">
              <a:solidFill>
                <a:schemeClr val="bg1"/>
              </a:solidFill>
              <a:latin typeface="Aharoni" pitchFamily="2" charset="-79"/>
              <a:cs typeface="Aharoni" pitchFamily="2" charset="-79"/>
            </a:endParaRPr>
          </a:p>
          <a:p>
            <a:pPr algn="ctr"/>
            <a:endParaRPr lang="en-US" sz="3600" dirty="0" smtClean="0">
              <a:solidFill>
                <a:schemeClr val="bg1"/>
              </a:solidFill>
              <a:latin typeface="Aharoni" pitchFamily="2" charset="-79"/>
              <a:cs typeface="Aharoni" pitchFamily="2" charset="-79"/>
            </a:endParaRPr>
          </a:p>
          <a:p>
            <a:pPr algn="ctr"/>
            <a:r>
              <a:rPr lang="en-US" sz="3600" dirty="0" smtClean="0">
                <a:solidFill>
                  <a:schemeClr val="bg1"/>
                </a:solidFill>
                <a:hlinkClick r:id="rId3"/>
              </a:rPr>
              <a:t>https://forms.gle/Xqvykv5vfEi1zpyF7</a:t>
            </a:r>
            <a:endParaRPr lang="en-US" sz="3600" dirty="0" smtClean="0">
              <a:solidFill>
                <a:schemeClr val="bg1"/>
              </a:solidFill>
            </a:endParaRPr>
          </a:p>
          <a:p>
            <a:pPr algn="ctr"/>
            <a:endParaRPr lang="en-US" sz="3600" dirty="0" smtClean="0">
              <a:solidFill>
                <a:schemeClr val="bg1"/>
              </a:solidFill>
            </a:endParaRPr>
          </a:p>
          <a:p>
            <a:pPr algn="ctr"/>
            <a:r>
              <a:rPr lang="en-US" sz="3600" dirty="0" smtClean="0">
                <a:solidFill>
                  <a:schemeClr val="bg1"/>
                </a:solidFill>
              </a:rPr>
              <a:t>(Mention date at last point)</a:t>
            </a:r>
          </a:p>
          <a:p>
            <a:pPr algn="ctr"/>
            <a:r>
              <a:rPr lang="en-US" sz="3600" dirty="0" smtClean="0">
                <a:solidFill>
                  <a:schemeClr val="bg1"/>
                </a:solidFill>
                <a:latin typeface="Aharoni" pitchFamily="2" charset="-79"/>
                <a:cs typeface="Aharoni" pitchFamily="2" charset="-79"/>
              </a:rPr>
              <a:t> </a:t>
            </a:r>
            <a:endParaRPr lang="en-US" sz="36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4" name="TextBox 3"/>
          <p:cNvSpPr txBox="1"/>
          <p:nvPr/>
        </p:nvSpPr>
        <p:spPr>
          <a:xfrm>
            <a:off x="228600" y="1447800"/>
            <a:ext cx="8458200" cy="3785652"/>
          </a:xfrm>
          <a:prstGeom prst="rect">
            <a:avLst/>
          </a:prstGeom>
          <a:noFill/>
        </p:spPr>
        <p:txBody>
          <a:bodyPr wrap="square" rtlCol="0">
            <a:spAutoFit/>
          </a:bodyPr>
          <a:lstStyle/>
          <a:p>
            <a:endParaRPr lang="en-US" sz="2400" dirty="0" smtClean="0">
              <a:solidFill>
                <a:schemeClr val="bg1"/>
              </a:solidFill>
              <a:latin typeface="Aharoni" pitchFamily="2" charset="-79"/>
              <a:cs typeface="Aharoni" pitchFamily="2" charset="-79"/>
            </a:endParaRPr>
          </a:p>
          <a:p>
            <a:endParaRPr lang="en-US" sz="2400" dirty="0" smtClean="0">
              <a:solidFill>
                <a:schemeClr val="bg1"/>
              </a:solidFill>
              <a:latin typeface="Aharoni" pitchFamily="2" charset="-79"/>
              <a:cs typeface="Aharoni" pitchFamily="2" charset="-79"/>
            </a:endParaRPr>
          </a:p>
          <a:p>
            <a:r>
              <a:rPr lang="en-US" sz="2400" dirty="0" smtClean="0">
                <a:solidFill>
                  <a:srgbClr val="FFFF00"/>
                </a:solidFill>
                <a:latin typeface="Aharoni" pitchFamily="2" charset="-79"/>
                <a:cs typeface="Aharoni" pitchFamily="2" charset="-79"/>
              </a:rPr>
              <a:t> Definition:- </a:t>
            </a:r>
            <a:r>
              <a:rPr lang="en-US" sz="2400" dirty="0" smtClean="0">
                <a:solidFill>
                  <a:schemeClr val="bg1"/>
                </a:solidFill>
                <a:latin typeface="Aharoni" pitchFamily="2" charset="-79"/>
                <a:cs typeface="Aharoni" pitchFamily="2" charset="-79"/>
              </a:rPr>
              <a:t>Peter </a:t>
            </a:r>
            <a:r>
              <a:rPr lang="en-US" sz="2400" dirty="0" err="1" smtClean="0">
                <a:solidFill>
                  <a:schemeClr val="bg1"/>
                </a:solidFill>
                <a:latin typeface="Aharoni" pitchFamily="2" charset="-79"/>
                <a:cs typeface="Aharoni" pitchFamily="2" charset="-79"/>
              </a:rPr>
              <a:t>Baily</a:t>
            </a:r>
            <a:r>
              <a:rPr lang="en-US" sz="2400" dirty="0" smtClean="0">
                <a:solidFill>
                  <a:schemeClr val="bg1"/>
                </a:solidFill>
                <a:latin typeface="Aharoni" pitchFamily="2" charset="-79"/>
                <a:cs typeface="Aharoni" pitchFamily="2" charset="-79"/>
              </a:rPr>
              <a:t> and David Farmer define</a:t>
            </a:r>
          </a:p>
          <a:p>
            <a:endParaRPr lang="en-US" sz="2400" dirty="0" smtClean="0">
              <a:solidFill>
                <a:schemeClr val="bg1"/>
              </a:solidFill>
              <a:latin typeface="Aharoni" pitchFamily="2" charset="-79"/>
              <a:cs typeface="Aharoni" pitchFamily="2" charset="-79"/>
            </a:endParaRPr>
          </a:p>
          <a:p>
            <a:r>
              <a:rPr lang="en-US" sz="2400" dirty="0" smtClean="0">
                <a:solidFill>
                  <a:schemeClr val="bg1"/>
                </a:solidFill>
                <a:latin typeface="Aharoni" pitchFamily="2" charset="-79"/>
                <a:cs typeface="Aharoni" pitchFamily="2" charset="-79"/>
              </a:rPr>
              <a:t>“ The term material management is used for the group of activities concerned with getting purchased materials and service to the point where they are economically useful”.</a:t>
            </a:r>
          </a:p>
          <a:p>
            <a:endParaRPr lang="en-US" sz="2400" dirty="0" smtClean="0">
              <a:solidFill>
                <a:schemeClr val="bg1"/>
              </a:solidFill>
              <a:latin typeface="Aharoni" pitchFamily="2" charset="-79"/>
              <a:cs typeface="Aharoni" pitchFamily="2" charset="-79"/>
            </a:endParaRPr>
          </a:p>
          <a:p>
            <a:pPr algn="ctr"/>
            <a:endParaRPr lang="en-US" sz="2400" dirty="0" smtClean="0">
              <a:solidFill>
                <a:schemeClr val="bg1"/>
              </a:solidFill>
              <a:latin typeface="Aharoni" pitchFamily="2" charset="-79"/>
              <a:cs typeface="Aharoni" pitchFamily="2" charset="-79"/>
            </a:endParaRPr>
          </a:p>
        </p:txBody>
      </p:sp>
      <p:sp>
        <p:nvSpPr>
          <p:cNvPr id="5" name="TextBox 4"/>
          <p:cNvSpPr txBox="1"/>
          <p:nvPr/>
        </p:nvSpPr>
        <p:spPr>
          <a:xfrm>
            <a:off x="1143000" y="3962400"/>
            <a:ext cx="7391400" cy="1846659"/>
          </a:xfrm>
          <a:prstGeom prst="rect">
            <a:avLst/>
          </a:prstGeom>
          <a:noFill/>
        </p:spPr>
        <p:txBody>
          <a:bodyPr wrap="square" rtlCol="0">
            <a:spAutoFit/>
          </a:bodyPr>
          <a:lstStyle/>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chemeClr val="bg1"/>
              </a:solidFill>
              <a:latin typeface="Aharoni" pitchFamily="2" charset="-79"/>
              <a:cs typeface="Aharoni" pitchFamily="2" charset="-79"/>
            </a:endParaRPr>
          </a:p>
          <a:p>
            <a:pPr algn="just"/>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nodePh="1">
                                  <p:stCondLst>
                                    <p:cond delay="0"/>
                                  </p:stCondLst>
                                  <p:endCondLst>
                                    <p:cond evt="begin" delay="0">
                                      <p:tn val="5"/>
                                    </p:cond>
                                  </p:end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mph" presetSubtype="0" fill="hold" nodeType="clickEffect">
                                  <p:stCondLst>
                                    <p:cond delay="0"/>
                                  </p:stCondLst>
                                  <p:childTnLst>
                                    <p:animScale>
                                      <p:cBhvr>
                                        <p:cTn id="11" dur="2000" fill="hold"/>
                                        <p:tgtEl>
                                          <p:spTgt spid="4">
                                            <p:txEl>
                                              <p:pRg st="2" end="2"/>
                                            </p:txEl>
                                          </p:spTgt>
                                        </p:tgtEl>
                                      </p:cBhvr>
                                      <p:by x="150000" y="150000"/>
                                    </p:animScale>
                                  </p:childTnLst>
                                </p:cTn>
                              </p:par>
                            </p:childTnLst>
                          </p:cTn>
                        </p:par>
                      </p:childTnLst>
                    </p:cTn>
                  </p:par>
                  <p:par>
                    <p:cTn id="12" fill="hold">
                      <p:stCondLst>
                        <p:cond delay="indefinite"/>
                      </p:stCondLst>
                      <p:childTnLst>
                        <p:par>
                          <p:cTn id="13" fill="hold">
                            <p:stCondLst>
                              <p:cond delay="0"/>
                            </p:stCondLst>
                            <p:childTnLst>
                              <p:par>
                                <p:cTn id="14" presetID="5" presetClass="exit" presetSubtype="10" fill="hold" nodeType="clickEffect">
                                  <p:stCondLst>
                                    <p:cond delay="0"/>
                                  </p:stCondLst>
                                  <p:childTnLst>
                                    <p:animEffect transition="out" filter="checkerboard(across)">
                                      <p:cBhvr>
                                        <p:cTn id="15" dur="500"/>
                                        <p:tgtEl>
                                          <p:spTgt spid="4">
                                            <p:txEl>
                                              <p:pRg st="4" end="4"/>
                                            </p:txEl>
                                          </p:spTgt>
                                        </p:tgtEl>
                                      </p:cBhvr>
                                    </p:animEffect>
                                    <p:set>
                                      <p:cBhvr>
                                        <p:cTn id="16" dur="1" fill="hold">
                                          <p:stCondLst>
                                            <p:cond delay="499"/>
                                          </p:stCondLst>
                                        </p:cTn>
                                        <p:tgtEl>
                                          <p:spTgt spid="4">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115"/>
            <a:ext cx="9144000" cy="6856885"/>
          </a:xfrm>
        </p:spPr>
      </p:pic>
      <p:sp>
        <p:nvSpPr>
          <p:cNvPr id="6" name="TextBox 5"/>
          <p:cNvSpPr txBox="1"/>
          <p:nvPr/>
        </p:nvSpPr>
        <p:spPr>
          <a:xfrm>
            <a:off x="1295400" y="152400"/>
            <a:ext cx="6934200" cy="369332"/>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en-US" b="1" dirty="0" smtClean="0">
                <a:solidFill>
                  <a:schemeClr val="bg1"/>
                </a:solidFill>
              </a:rPr>
              <a:t> </a:t>
            </a:r>
            <a:r>
              <a:rPr lang="en-US" b="1" dirty="0" smtClean="0"/>
              <a:t>Classes or Types of Materials</a:t>
            </a:r>
            <a:endParaRPr lang="en-US" b="1" dirty="0">
              <a:solidFill>
                <a:schemeClr val="bg1"/>
              </a:solidFill>
            </a:endParaRPr>
          </a:p>
        </p:txBody>
      </p:sp>
      <p:sp>
        <p:nvSpPr>
          <p:cNvPr id="7" name="TextBox 6"/>
          <p:cNvSpPr txBox="1"/>
          <p:nvPr/>
        </p:nvSpPr>
        <p:spPr>
          <a:xfrm>
            <a:off x="228600" y="609600"/>
            <a:ext cx="8915400" cy="17543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dirty="0" smtClean="0">
                <a:solidFill>
                  <a:schemeClr val="bg1"/>
                </a:solidFill>
              </a:rPr>
              <a:t>(</a:t>
            </a:r>
            <a:r>
              <a:rPr lang="en-US" b="1" dirty="0" smtClean="0">
                <a:solidFill>
                  <a:schemeClr val="bg1"/>
                </a:solidFill>
              </a:rPr>
              <a:t>Shortcut to remember ) </a:t>
            </a:r>
            <a:r>
              <a:rPr lang="en-US" dirty="0" smtClean="0"/>
              <a:t>(Shortcut to remember) first Raw material and Machinery and last general items	remaining 2C, 3F, SP</a:t>
            </a:r>
          </a:p>
          <a:p>
            <a:r>
              <a:rPr lang="en-US" dirty="0" smtClean="0"/>
              <a:t> On the basis of Usability: -  ( How to remember )example -jump from terrace – Dead and Jump from 1</a:t>
            </a:r>
            <a:r>
              <a:rPr lang="en-US" baseline="30000" dirty="0" smtClean="0"/>
              <a:t>st</a:t>
            </a:r>
            <a:r>
              <a:rPr lang="en-US" dirty="0" smtClean="0"/>
              <a:t> floor (Broken bone i.e. –Serviceable-- so first point is Serviceable and Third point is Dead Stock </a:t>
            </a:r>
          </a:p>
          <a:p>
            <a:r>
              <a:rPr lang="en-US" dirty="0" smtClean="0"/>
              <a:t>Remaining – Semi-finished, WIP- Finished goods-Total inventories- unused items</a:t>
            </a:r>
            <a:endParaRPr lang="en-US" dirty="0"/>
          </a:p>
        </p:txBody>
      </p:sp>
      <p:graphicFrame>
        <p:nvGraphicFramePr>
          <p:cNvPr id="16" name="Table 15"/>
          <p:cNvGraphicFramePr>
            <a:graphicFrameLocks noGrp="1"/>
          </p:cNvGraphicFramePr>
          <p:nvPr/>
        </p:nvGraphicFramePr>
        <p:xfrm>
          <a:off x="609600" y="2514601"/>
          <a:ext cx="8229600" cy="3678778"/>
        </p:xfrm>
        <a:graphic>
          <a:graphicData uri="http://schemas.openxmlformats.org/drawingml/2006/table">
            <a:tbl>
              <a:tblPr/>
              <a:tblGrid>
                <a:gridCol w="876860"/>
                <a:gridCol w="3625646"/>
                <a:gridCol w="3727094"/>
              </a:tblGrid>
              <a:tr h="566413">
                <a:tc>
                  <a:txBody>
                    <a:bodyPr/>
                    <a:lstStyle/>
                    <a:p>
                      <a:pPr marL="0" marR="0">
                        <a:lnSpc>
                          <a:spcPts val="1615"/>
                        </a:lnSpc>
                        <a:spcBef>
                          <a:spcPts val="0"/>
                        </a:spcBef>
                        <a:spcAft>
                          <a:spcPts val="0"/>
                        </a:spcAft>
                      </a:pPr>
                      <a:endParaRPr lang="en-US" sz="1200" dirty="0">
                        <a:latin typeface="Times New Roman"/>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solidFill>
                  </a:tcPr>
                </a:tc>
                <a:tc>
                  <a:txBody>
                    <a:bodyPr/>
                    <a:lstStyle/>
                    <a:p>
                      <a:pPr marL="66040" marR="0">
                        <a:lnSpc>
                          <a:spcPts val="1705"/>
                        </a:lnSpc>
                        <a:spcBef>
                          <a:spcPts val="0"/>
                        </a:spcBef>
                        <a:spcAft>
                          <a:spcPts val="0"/>
                        </a:spcAft>
                      </a:pPr>
                      <a:r>
                        <a:rPr lang="en-US" sz="2000" b="1" dirty="0">
                          <a:latin typeface="Times New Roman"/>
                          <a:ea typeface="Calibri"/>
                          <a:cs typeface="Times New Roman"/>
                        </a:rPr>
                        <a:t>On the basis of Nature of</a:t>
                      </a:r>
                      <a:endParaRPr lang="en-US" sz="2000" dirty="0">
                        <a:latin typeface="Calibri"/>
                        <a:ea typeface="Calibri"/>
                        <a:cs typeface="Times New Roman"/>
                      </a:endParaRPr>
                    </a:p>
                    <a:p>
                      <a:pPr marL="66040" marR="0">
                        <a:lnSpc>
                          <a:spcPts val="1605"/>
                        </a:lnSpc>
                        <a:spcBef>
                          <a:spcPts val="5"/>
                        </a:spcBef>
                        <a:spcAft>
                          <a:spcPts val="0"/>
                        </a:spcAft>
                      </a:pPr>
                      <a:r>
                        <a:rPr lang="en-US" sz="2000" b="1" dirty="0">
                          <a:latin typeface="Times New Roman"/>
                          <a:ea typeface="Calibri"/>
                          <a:cs typeface="Times New Roman"/>
                        </a:rPr>
                        <a:t>Material</a:t>
                      </a:r>
                      <a:endParaRPr lang="en-US" sz="20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FF"/>
                    </a:solidFill>
                  </a:tcPr>
                </a:tc>
                <a:tc>
                  <a:txBody>
                    <a:bodyPr/>
                    <a:lstStyle/>
                    <a:p>
                      <a:pPr marL="67945" marR="0">
                        <a:lnSpc>
                          <a:spcPts val="1705"/>
                        </a:lnSpc>
                        <a:spcBef>
                          <a:spcPts val="0"/>
                        </a:spcBef>
                        <a:spcAft>
                          <a:spcPts val="0"/>
                        </a:spcAft>
                      </a:pPr>
                      <a:r>
                        <a:rPr lang="en-US" sz="2000" b="1" dirty="0">
                          <a:latin typeface="Times New Roman"/>
                          <a:ea typeface="Calibri"/>
                          <a:cs typeface="Times New Roman"/>
                        </a:rPr>
                        <a:t>On the basis of Usability</a:t>
                      </a:r>
                      <a:r>
                        <a:rPr lang="en-US" sz="2000" b="1" spc="285" dirty="0">
                          <a:latin typeface="Times New Roman"/>
                          <a:ea typeface="Calibri"/>
                          <a:cs typeface="Times New Roman"/>
                        </a:rPr>
                        <a:t> </a:t>
                      </a:r>
                      <a:r>
                        <a:rPr lang="en-US" sz="2000" b="1" dirty="0">
                          <a:latin typeface="Times New Roman"/>
                          <a:ea typeface="Calibri"/>
                          <a:cs typeface="Times New Roman"/>
                        </a:rPr>
                        <a:t>of</a:t>
                      </a:r>
                      <a:endParaRPr lang="en-US" sz="2000" dirty="0">
                        <a:latin typeface="Calibri"/>
                        <a:ea typeface="Calibri"/>
                        <a:cs typeface="Times New Roman"/>
                      </a:endParaRPr>
                    </a:p>
                    <a:p>
                      <a:pPr marL="67945" marR="0">
                        <a:lnSpc>
                          <a:spcPts val="1605"/>
                        </a:lnSpc>
                        <a:spcBef>
                          <a:spcPts val="5"/>
                        </a:spcBef>
                        <a:spcAft>
                          <a:spcPts val="0"/>
                        </a:spcAft>
                      </a:pPr>
                      <a:r>
                        <a:rPr lang="en-US" sz="2000" b="1" dirty="0">
                          <a:latin typeface="Times New Roman"/>
                          <a:ea typeface="Calibri"/>
                          <a:cs typeface="Times New Roman"/>
                        </a:rPr>
                        <a:t>Material</a:t>
                      </a:r>
                      <a:endParaRPr lang="en-US" sz="20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FF"/>
                    </a:solidFill>
                  </a:tcPr>
                </a:tc>
              </a:tr>
              <a:tr h="281962">
                <a:tc>
                  <a:txBody>
                    <a:bodyPr/>
                    <a:lstStyle/>
                    <a:p>
                      <a:pPr marL="0" marR="325120" algn="r">
                        <a:lnSpc>
                          <a:spcPts val="1600"/>
                        </a:lnSpc>
                        <a:spcBef>
                          <a:spcPts val="0"/>
                        </a:spcBef>
                        <a:spcAft>
                          <a:spcPts val="0"/>
                        </a:spcAft>
                      </a:pPr>
                      <a:r>
                        <a:rPr lang="en-US" sz="1800" b="1" dirty="0">
                          <a:solidFill>
                            <a:schemeClr val="tx1"/>
                          </a:solidFill>
                          <a:latin typeface="Times New Roman"/>
                          <a:ea typeface="Calibri"/>
                          <a:cs typeface="Times New Roman"/>
                        </a:rPr>
                        <a:t>i.</a:t>
                      </a:r>
                      <a:endParaRPr lang="en-US" sz="1800" dirty="0">
                        <a:solidFill>
                          <a:schemeClr val="tx1"/>
                        </a:solidFill>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a:txBody>
                    <a:bodyPr/>
                    <a:lstStyle/>
                    <a:p>
                      <a:pPr marL="66040" marR="0">
                        <a:lnSpc>
                          <a:spcPts val="1600"/>
                        </a:lnSpc>
                        <a:spcBef>
                          <a:spcPts val="0"/>
                        </a:spcBef>
                        <a:spcAft>
                          <a:spcPts val="0"/>
                        </a:spcAft>
                      </a:pPr>
                      <a:r>
                        <a:rPr lang="en-US" sz="1800" b="1" dirty="0">
                          <a:solidFill>
                            <a:schemeClr val="tx1"/>
                          </a:solidFill>
                          <a:latin typeface="Times New Roman"/>
                          <a:ea typeface="Calibri"/>
                          <a:cs typeface="Times New Roman"/>
                        </a:rPr>
                        <a:t>R.M</a:t>
                      </a:r>
                      <a:endParaRPr lang="en-US" sz="1800" dirty="0">
                        <a:solidFill>
                          <a:schemeClr val="tx1"/>
                        </a:solidFill>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a:txBody>
                    <a:bodyPr/>
                    <a:lstStyle/>
                    <a:p>
                      <a:pPr marL="67945" marR="0">
                        <a:lnSpc>
                          <a:spcPts val="1600"/>
                        </a:lnSpc>
                        <a:spcBef>
                          <a:spcPts val="0"/>
                        </a:spcBef>
                        <a:spcAft>
                          <a:spcPts val="0"/>
                        </a:spcAft>
                      </a:pPr>
                      <a:r>
                        <a:rPr lang="en-US" sz="1800" b="1" dirty="0">
                          <a:solidFill>
                            <a:schemeClr val="tx1"/>
                          </a:solidFill>
                          <a:latin typeface="Times New Roman"/>
                          <a:ea typeface="Calibri"/>
                          <a:cs typeface="Times New Roman"/>
                        </a:rPr>
                        <a:t>Serviceable</a:t>
                      </a:r>
                      <a:endParaRPr lang="en-US" sz="1800" dirty="0">
                        <a:solidFill>
                          <a:schemeClr val="tx1"/>
                        </a:solidFill>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solidFill>
                  </a:tcPr>
                </a:tc>
              </a:tr>
              <a:tr h="283621">
                <a:tc>
                  <a:txBody>
                    <a:bodyPr/>
                    <a:lstStyle/>
                    <a:p>
                      <a:pPr marL="0" marR="323850" algn="r">
                        <a:lnSpc>
                          <a:spcPts val="1605"/>
                        </a:lnSpc>
                        <a:spcBef>
                          <a:spcPts val="10"/>
                        </a:spcBef>
                        <a:spcAft>
                          <a:spcPts val="0"/>
                        </a:spcAft>
                      </a:pPr>
                      <a:r>
                        <a:rPr lang="en-US" sz="1800" b="1" dirty="0">
                          <a:solidFill>
                            <a:schemeClr val="tx1"/>
                          </a:solidFill>
                          <a:latin typeface="Times New Roman"/>
                          <a:ea typeface="Calibri"/>
                          <a:cs typeface="Times New Roman"/>
                        </a:rPr>
                        <a:t>ii.</a:t>
                      </a:r>
                      <a:endParaRPr lang="en-US" sz="1800" dirty="0">
                        <a:solidFill>
                          <a:schemeClr val="tx1"/>
                        </a:solidFill>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a:txBody>
                    <a:bodyPr/>
                    <a:lstStyle/>
                    <a:p>
                      <a:pPr marL="66040" marR="0">
                        <a:lnSpc>
                          <a:spcPts val="1605"/>
                        </a:lnSpc>
                        <a:spcBef>
                          <a:spcPts val="10"/>
                        </a:spcBef>
                        <a:spcAft>
                          <a:spcPts val="0"/>
                        </a:spcAft>
                      </a:pPr>
                      <a:r>
                        <a:rPr lang="en-US" sz="1800" b="1" dirty="0">
                          <a:solidFill>
                            <a:schemeClr val="tx1"/>
                          </a:solidFill>
                          <a:latin typeface="Times New Roman"/>
                          <a:ea typeface="Calibri"/>
                          <a:cs typeface="Times New Roman"/>
                        </a:rPr>
                        <a:t>Machinery</a:t>
                      </a:r>
                      <a:endParaRPr lang="en-US" sz="1800" dirty="0">
                        <a:solidFill>
                          <a:schemeClr val="tx1"/>
                        </a:solidFill>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a:txBody>
                    <a:bodyPr/>
                    <a:lstStyle/>
                    <a:p>
                      <a:pPr marL="67945" marR="0">
                        <a:lnSpc>
                          <a:spcPts val="1605"/>
                        </a:lnSpc>
                        <a:spcBef>
                          <a:spcPts val="10"/>
                        </a:spcBef>
                        <a:spcAft>
                          <a:spcPts val="0"/>
                        </a:spcAft>
                      </a:pPr>
                      <a:r>
                        <a:rPr lang="en-US" sz="1800" b="1" dirty="0">
                          <a:solidFill>
                            <a:schemeClr val="tx1"/>
                          </a:solidFill>
                          <a:latin typeface="Times New Roman"/>
                          <a:ea typeface="Calibri"/>
                          <a:cs typeface="Times New Roman"/>
                        </a:rPr>
                        <a:t>Finished and Semi finished items</a:t>
                      </a:r>
                      <a:endParaRPr lang="en-US" sz="1800" dirty="0">
                        <a:solidFill>
                          <a:schemeClr val="tx1"/>
                        </a:solidFill>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solidFill>
                  </a:tcPr>
                </a:tc>
              </a:tr>
              <a:tr h="283621">
                <a:tc>
                  <a:txBody>
                    <a:bodyPr/>
                    <a:lstStyle/>
                    <a:p>
                      <a:pPr marL="0" marR="323850" algn="r">
                        <a:lnSpc>
                          <a:spcPts val="1615"/>
                        </a:lnSpc>
                        <a:spcBef>
                          <a:spcPts val="0"/>
                        </a:spcBef>
                        <a:spcAft>
                          <a:spcPts val="0"/>
                        </a:spcAft>
                      </a:pPr>
                      <a:r>
                        <a:rPr lang="en-US" sz="1800" b="1">
                          <a:solidFill>
                            <a:schemeClr val="tx1"/>
                          </a:solidFill>
                          <a:latin typeface="Times New Roman"/>
                          <a:ea typeface="Calibri"/>
                          <a:cs typeface="Times New Roman"/>
                        </a:rPr>
                        <a:t>iii.</a:t>
                      </a:r>
                      <a:endParaRPr lang="en-US" sz="1800">
                        <a:solidFill>
                          <a:schemeClr val="tx1"/>
                        </a:solidFill>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a:txBody>
                    <a:bodyPr/>
                    <a:lstStyle/>
                    <a:p>
                      <a:pPr marL="66040" marR="0">
                        <a:lnSpc>
                          <a:spcPts val="1615"/>
                        </a:lnSpc>
                        <a:spcBef>
                          <a:spcPts val="0"/>
                        </a:spcBef>
                        <a:spcAft>
                          <a:spcPts val="0"/>
                        </a:spcAft>
                      </a:pPr>
                      <a:r>
                        <a:rPr lang="en-US" sz="1800" b="1" dirty="0">
                          <a:solidFill>
                            <a:schemeClr val="tx1"/>
                          </a:solidFill>
                          <a:latin typeface="Times New Roman"/>
                          <a:ea typeface="Calibri"/>
                          <a:cs typeface="Times New Roman"/>
                        </a:rPr>
                        <a:t>Consumables Items</a:t>
                      </a:r>
                      <a:endParaRPr lang="en-US" sz="1800" dirty="0">
                        <a:solidFill>
                          <a:schemeClr val="tx1"/>
                        </a:solidFill>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a:txBody>
                    <a:bodyPr/>
                    <a:lstStyle/>
                    <a:p>
                      <a:pPr marL="67945" marR="0">
                        <a:lnSpc>
                          <a:spcPts val="1615"/>
                        </a:lnSpc>
                        <a:spcBef>
                          <a:spcPts val="0"/>
                        </a:spcBef>
                        <a:spcAft>
                          <a:spcPts val="0"/>
                        </a:spcAft>
                      </a:pPr>
                      <a:r>
                        <a:rPr lang="en-US" sz="1800" b="1" dirty="0">
                          <a:solidFill>
                            <a:schemeClr val="tx1"/>
                          </a:solidFill>
                          <a:latin typeface="Times New Roman"/>
                          <a:ea typeface="Calibri"/>
                          <a:cs typeface="Times New Roman"/>
                        </a:rPr>
                        <a:t>Dead Stock</a:t>
                      </a:r>
                      <a:endParaRPr lang="en-US" sz="1800" dirty="0">
                        <a:solidFill>
                          <a:schemeClr val="tx1"/>
                        </a:solidFill>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solidFill>
                  </a:tcPr>
                </a:tc>
              </a:tr>
              <a:tr h="281962">
                <a:tc>
                  <a:txBody>
                    <a:bodyPr/>
                    <a:lstStyle/>
                    <a:p>
                      <a:pPr marL="0" marR="325755" algn="r">
                        <a:lnSpc>
                          <a:spcPts val="1600"/>
                        </a:lnSpc>
                        <a:spcBef>
                          <a:spcPts val="0"/>
                        </a:spcBef>
                        <a:spcAft>
                          <a:spcPts val="0"/>
                        </a:spcAft>
                      </a:pPr>
                      <a:r>
                        <a:rPr lang="en-US" sz="1800" b="1">
                          <a:solidFill>
                            <a:schemeClr val="tx1"/>
                          </a:solidFill>
                          <a:latin typeface="Times New Roman"/>
                          <a:ea typeface="Calibri"/>
                          <a:cs typeface="Times New Roman"/>
                        </a:rPr>
                        <a:t>iv.</a:t>
                      </a:r>
                      <a:endParaRPr lang="en-US" sz="1800">
                        <a:solidFill>
                          <a:schemeClr val="tx1"/>
                        </a:solidFill>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a:txBody>
                    <a:bodyPr/>
                    <a:lstStyle/>
                    <a:p>
                      <a:pPr marL="66040" marR="0">
                        <a:lnSpc>
                          <a:spcPts val="1600"/>
                        </a:lnSpc>
                        <a:spcBef>
                          <a:spcPts val="0"/>
                        </a:spcBef>
                        <a:spcAft>
                          <a:spcPts val="0"/>
                        </a:spcAft>
                      </a:pPr>
                      <a:r>
                        <a:rPr lang="en-US" sz="1800" b="1" dirty="0">
                          <a:solidFill>
                            <a:schemeClr val="tx1"/>
                          </a:solidFill>
                          <a:latin typeface="Times New Roman"/>
                          <a:ea typeface="Calibri"/>
                          <a:cs typeface="Times New Roman"/>
                        </a:rPr>
                        <a:t>Chemicals</a:t>
                      </a:r>
                      <a:endParaRPr lang="en-US" sz="1800" dirty="0">
                        <a:solidFill>
                          <a:schemeClr val="tx1"/>
                        </a:solidFill>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a:txBody>
                    <a:bodyPr/>
                    <a:lstStyle/>
                    <a:p>
                      <a:pPr marL="67945" marR="0">
                        <a:lnSpc>
                          <a:spcPts val="1600"/>
                        </a:lnSpc>
                        <a:spcBef>
                          <a:spcPts val="0"/>
                        </a:spcBef>
                        <a:spcAft>
                          <a:spcPts val="0"/>
                        </a:spcAft>
                      </a:pPr>
                      <a:r>
                        <a:rPr lang="en-US" sz="1800" b="1" dirty="0">
                          <a:solidFill>
                            <a:schemeClr val="tx1"/>
                          </a:solidFill>
                          <a:latin typeface="Times New Roman"/>
                          <a:ea typeface="Calibri"/>
                          <a:cs typeface="Times New Roman"/>
                        </a:rPr>
                        <a:t>Production inventories</a:t>
                      </a:r>
                      <a:endParaRPr lang="en-US" sz="1800" dirty="0">
                        <a:solidFill>
                          <a:schemeClr val="tx1"/>
                        </a:solidFill>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solidFill>
                  </a:tcPr>
                </a:tc>
              </a:tr>
              <a:tr h="283621">
                <a:tc>
                  <a:txBody>
                    <a:bodyPr/>
                    <a:lstStyle/>
                    <a:p>
                      <a:pPr marL="0" marR="326390" algn="r">
                        <a:lnSpc>
                          <a:spcPts val="1615"/>
                        </a:lnSpc>
                        <a:spcBef>
                          <a:spcPts val="0"/>
                        </a:spcBef>
                        <a:spcAft>
                          <a:spcPts val="0"/>
                        </a:spcAft>
                      </a:pPr>
                      <a:r>
                        <a:rPr lang="en-US" sz="1800" b="1">
                          <a:solidFill>
                            <a:schemeClr val="tx1"/>
                          </a:solidFill>
                          <a:latin typeface="Times New Roman"/>
                          <a:ea typeface="Calibri"/>
                          <a:cs typeface="Times New Roman"/>
                        </a:rPr>
                        <a:t>v.</a:t>
                      </a:r>
                      <a:endParaRPr lang="en-US" sz="1800">
                        <a:solidFill>
                          <a:schemeClr val="tx1"/>
                        </a:solidFill>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a:txBody>
                    <a:bodyPr/>
                    <a:lstStyle/>
                    <a:p>
                      <a:pPr marL="66040" marR="0">
                        <a:lnSpc>
                          <a:spcPts val="1615"/>
                        </a:lnSpc>
                        <a:spcBef>
                          <a:spcPts val="0"/>
                        </a:spcBef>
                        <a:spcAft>
                          <a:spcPts val="0"/>
                        </a:spcAft>
                      </a:pPr>
                      <a:r>
                        <a:rPr lang="en-US" sz="1800" b="1" dirty="0">
                          <a:solidFill>
                            <a:schemeClr val="tx1"/>
                          </a:solidFill>
                          <a:latin typeface="Times New Roman"/>
                          <a:ea typeface="Calibri"/>
                          <a:cs typeface="Times New Roman"/>
                        </a:rPr>
                        <a:t>Inflammable items</a:t>
                      </a:r>
                      <a:endParaRPr lang="en-US" sz="1800" dirty="0">
                        <a:solidFill>
                          <a:schemeClr val="tx1"/>
                        </a:solidFill>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a:txBody>
                    <a:bodyPr/>
                    <a:lstStyle/>
                    <a:p>
                      <a:pPr marL="67945" marR="0">
                        <a:lnSpc>
                          <a:spcPts val="1615"/>
                        </a:lnSpc>
                        <a:spcBef>
                          <a:spcPts val="0"/>
                        </a:spcBef>
                        <a:spcAft>
                          <a:spcPts val="0"/>
                        </a:spcAft>
                      </a:pPr>
                      <a:r>
                        <a:rPr lang="en-US" sz="1800" b="1" dirty="0">
                          <a:solidFill>
                            <a:schemeClr val="tx1"/>
                          </a:solidFill>
                          <a:latin typeface="Times New Roman"/>
                          <a:ea typeface="Calibri"/>
                          <a:cs typeface="Times New Roman"/>
                        </a:rPr>
                        <a:t>WIP</a:t>
                      </a:r>
                      <a:endParaRPr lang="en-US" sz="1800" dirty="0">
                        <a:solidFill>
                          <a:schemeClr val="tx1"/>
                        </a:solidFill>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solidFill>
                  </a:tcPr>
                </a:tc>
              </a:tr>
              <a:tr h="281962">
                <a:tc>
                  <a:txBody>
                    <a:bodyPr/>
                    <a:lstStyle/>
                    <a:p>
                      <a:pPr marL="0" marR="325755" algn="r">
                        <a:lnSpc>
                          <a:spcPts val="1600"/>
                        </a:lnSpc>
                        <a:spcBef>
                          <a:spcPts val="0"/>
                        </a:spcBef>
                        <a:spcAft>
                          <a:spcPts val="0"/>
                        </a:spcAft>
                      </a:pPr>
                      <a:r>
                        <a:rPr lang="en-US" sz="1800" b="1">
                          <a:solidFill>
                            <a:schemeClr val="tx1"/>
                          </a:solidFill>
                          <a:latin typeface="Times New Roman"/>
                          <a:ea typeface="Calibri"/>
                          <a:cs typeface="Times New Roman"/>
                        </a:rPr>
                        <a:t>vi.</a:t>
                      </a:r>
                      <a:endParaRPr lang="en-US" sz="1800">
                        <a:solidFill>
                          <a:schemeClr val="tx1"/>
                        </a:solidFill>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a:txBody>
                    <a:bodyPr/>
                    <a:lstStyle/>
                    <a:p>
                      <a:pPr marL="66040" marR="0">
                        <a:lnSpc>
                          <a:spcPts val="1600"/>
                        </a:lnSpc>
                        <a:spcBef>
                          <a:spcPts val="0"/>
                        </a:spcBef>
                        <a:spcAft>
                          <a:spcPts val="0"/>
                        </a:spcAft>
                      </a:pPr>
                      <a:r>
                        <a:rPr lang="en-US" sz="1800" b="1" dirty="0">
                          <a:solidFill>
                            <a:schemeClr val="tx1"/>
                          </a:solidFill>
                          <a:latin typeface="Times New Roman"/>
                          <a:ea typeface="Calibri"/>
                          <a:cs typeface="Times New Roman"/>
                        </a:rPr>
                        <a:t>Fuel stock</a:t>
                      </a:r>
                      <a:endParaRPr lang="en-US" sz="1800" dirty="0">
                        <a:solidFill>
                          <a:schemeClr val="tx1"/>
                        </a:solidFill>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a:txBody>
                    <a:bodyPr/>
                    <a:lstStyle/>
                    <a:p>
                      <a:pPr marL="67945" marR="0">
                        <a:lnSpc>
                          <a:spcPts val="1600"/>
                        </a:lnSpc>
                        <a:spcBef>
                          <a:spcPts val="0"/>
                        </a:spcBef>
                        <a:spcAft>
                          <a:spcPts val="0"/>
                        </a:spcAft>
                      </a:pPr>
                      <a:r>
                        <a:rPr lang="en-US" sz="1800" b="1" dirty="0">
                          <a:solidFill>
                            <a:schemeClr val="tx1"/>
                          </a:solidFill>
                          <a:latin typeface="Times New Roman"/>
                          <a:ea typeface="Calibri"/>
                          <a:cs typeface="Times New Roman"/>
                        </a:rPr>
                        <a:t>Finished goods</a:t>
                      </a:r>
                      <a:endParaRPr lang="en-US" sz="1800" dirty="0">
                        <a:solidFill>
                          <a:schemeClr val="tx1"/>
                        </a:solidFill>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solidFill>
                  </a:tcPr>
                </a:tc>
              </a:tr>
              <a:tr h="283621">
                <a:tc>
                  <a:txBody>
                    <a:bodyPr/>
                    <a:lstStyle/>
                    <a:p>
                      <a:pPr marL="0" marR="326390" algn="r">
                        <a:lnSpc>
                          <a:spcPts val="1605"/>
                        </a:lnSpc>
                        <a:spcBef>
                          <a:spcPts val="10"/>
                        </a:spcBef>
                        <a:spcAft>
                          <a:spcPts val="0"/>
                        </a:spcAft>
                      </a:pPr>
                      <a:r>
                        <a:rPr lang="en-US" sz="1800" b="1">
                          <a:solidFill>
                            <a:schemeClr val="tx1"/>
                          </a:solidFill>
                          <a:latin typeface="Times New Roman"/>
                          <a:ea typeface="Calibri"/>
                          <a:cs typeface="Times New Roman"/>
                        </a:rPr>
                        <a:t>vii.</a:t>
                      </a:r>
                      <a:endParaRPr lang="en-US" sz="1800">
                        <a:solidFill>
                          <a:schemeClr val="tx1"/>
                        </a:solidFill>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a:txBody>
                    <a:bodyPr/>
                    <a:lstStyle/>
                    <a:p>
                      <a:pPr marL="66040" marR="0">
                        <a:lnSpc>
                          <a:spcPts val="1605"/>
                        </a:lnSpc>
                        <a:spcBef>
                          <a:spcPts val="10"/>
                        </a:spcBef>
                        <a:spcAft>
                          <a:spcPts val="0"/>
                        </a:spcAft>
                      </a:pPr>
                      <a:r>
                        <a:rPr lang="en-US" sz="1800" b="1" dirty="0">
                          <a:solidFill>
                            <a:schemeClr val="tx1"/>
                          </a:solidFill>
                          <a:latin typeface="Times New Roman"/>
                          <a:ea typeface="Calibri"/>
                          <a:cs typeface="Times New Roman"/>
                        </a:rPr>
                        <a:t>Furniture</a:t>
                      </a:r>
                      <a:endParaRPr lang="en-US" sz="1800" dirty="0">
                        <a:solidFill>
                          <a:schemeClr val="tx1"/>
                        </a:solidFill>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a:txBody>
                    <a:bodyPr/>
                    <a:lstStyle/>
                    <a:p>
                      <a:pPr marL="67945" marR="0">
                        <a:lnSpc>
                          <a:spcPts val="1605"/>
                        </a:lnSpc>
                        <a:spcBef>
                          <a:spcPts val="10"/>
                        </a:spcBef>
                        <a:spcAft>
                          <a:spcPts val="0"/>
                        </a:spcAft>
                      </a:pPr>
                      <a:r>
                        <a:rPr lang="en-US" sz="1800" b="1" dirty="0">
                          <a:solidFill>
                            <a:schemeClr val="tx1"/>
                          </a:solidFill>
                          <a:latin typeface="Times New Roman"/>
                          <a:ea typeface="Calibri"/>
                          <a:cs typeface="Times New Roman"/>
                        </a:rPr>
                        <a:t>Total inventories</a:t>
                      </a:r>
                      <a:endParaRPr lang="en-US" sz="1800" dirty="0">
                        <a:solidFill>
                          <a:schemeClr val="tx1"/>
                        </a:solidFill>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solidFill>
                  </a:tcPr>
                </a:tc>
              </a:tr>
              <a:tr h="284450">
                <a:tc>
                  <a:txBody>
                    <a:bodyPr/>
                    <a:lstStyle/>
                    <a:p>
                      <a:pPr marL="0" marR="325120" algn="r">
                        <a:lnSpc>
                          <a:spcPts val="1615"/>
                        </a:lnSpc>
                        <a:spcBef>
                          <a:spcPts val="0"/>
                        </a:spcBef>
                        <a:spcAft>
                          <a:spcPts val="0"/>
                        </a:spcAft>
                      </a:pPr>
                      <a:r>
                        <a:rPr lang="en-US" sz="1800" b="1">
                          <a:solidFill>
                            <a:schemeClr val="tx1"/>
                          </a:solidFill>
                          <a:latin typeface="Times New Roman"/>
                          <a:ea typeface="Calibri"/>
                          <a:cs typeface="Times New Roman"/>
                        </a:rPr>
                        <a:t>viii.</a:t>
                      </a:r>
                      <a:endParaRPr lang="en-US" sz="1800">
                        <a:solidFill>
                          <a:schemeClr val="tx1"/>
                        </a:solidFill>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a:txBody>
                    <a:bodyPr/>
                    <a:lstStyle/>
                    <a:p>
                      <a:pPr marL="66040" marR="0">
                        <a:lnSpc>
                          <a:spcPts val="1615"/>
                        </a:lnSpc>
                        <a:spcBef>
                          <a:spcPts val="0"/>
                        </a:spcBef>
                        <a:spcAft>
                          <a:spcPts val="0"/>
                        </a:spcAft>
                      </a:pPr>
                      <a:r>
                        <a:rPr lang="en-US" sz="1800" b="1">
                          <a:solidFill>
                            <a:schemeClr val="tx1"/>
                          </a:solidFill>
                          <a:latin typeface="Times New Roman"/>
                          <a:ea typeface="Calibri"/>
                          <a:cs typeface="Times New Roman"/>
                        </a:rPr>
                        <a:t>Scrap material</a:t>
                      </a:r>
                      <a:endParaRPr lang="en-US" sz="1800">
                        <a:solidFill>
                          <a:schemeClr val="tx1"/>
                        </a:solidFill>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a:txBody>
                    <a:bodyPr/>
                    <a:lstStyle/>
                    <a:p>
                      <a:pPr marL="67945" marR="0">
                        <a:lnSpc>
                          <a:spcPts val="1615"/>
                        </a:lnSpc>
                        <a:spcBef>
                          <a:spcPts val="0"/>
                        </a:spcBef>
                        <a:spcAft>
                          <a:spcPts val="0"/>
                        </a:spcAft>
                      </a:pPr>
                      <a:r>
                        <a:rPr lang="en-US" sz="1800" b="1" dirty="0">
                          <a:solidFill>
                            <a:schemeClr val="tx1"/>
                          </a:solidFill>
                          <a:latin typeface="Times New Roman"/>
                          <a:ea typeface="Calibri"/>
                          <a:cs typeface="Times New Roman"/>
                        </a:rPr>
                        <a:t>Unused items</a:t>
                      </a:r>
                      <a:endParaRPr lang="en-US" sz="1800" dirty="0">
                        <a:solidFill>
                          <a:schemeClr val="tx1"/>
                        </a:solidFill>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solidFill>
                  </a:tcPr>
                </a:tc>
              </a:tr>
              <a:tr h="281962">
                <a:tc>
                  <a:txBody>
                    <a:bodyPr/>
                    <a:lstStyle/>
                    <a:p>
                      <a:pPr marL="0" marR="323850" algn="r">
                        <a:lnSpc>
                          <a:spcPts val="1600"/>
                        </a:lnSpc>
                        <a:spcBef>
                          <a:spcPts val="0"/>
                        </a:spcBef>
                        <a:spcAft>
                          <a:spcPts val="0"/>
                        </a:spcAft>
                      </a:pPr>
                      <a:r>
                        <a:rPr lang="en-US" sz="1800" b="1">
                          <a:solidFill>
                            <a:schemeClr val="tx1"/>
                          </a:solidFill>
                          <a:latin typeface="Times New Roman"/>
                          <a:ea typeface="Calibri"/>
                          <a:cs typeface="Times New Roman"/>
                        </a:rPr>
                        <a:t>ix.</a:t>
                      </a:r>
                      <a:endParaRPr lang="en-US" sz="1800">
                        <a:solidFill>
                          <a:schemeClr val="tx1"/>
                        </a:solidFill>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a:txBody>
                    <a:bodyPr/>
                    <a:lstStyle/>
                    <a:p>
                      <a:pPr marL="66040" marR="0">
                        <a:lnSpc>
                          <a:spcPts val="1600"/>
                        </a:lnSpc>
                        <a:spcBef>
                          <a:spcPts val="0"/>
                        </a:spcBef>
                        <a:spcAft>
                          <a:spcPts val="0"/>
                        </a:spcAft>
                      </a:pPr>
                      <a:r>
                        <a:rPr lang="en-US" sz="1800" b="1">
                          <a:solidFill>
                            <a:schemeClr val="tx1"/>
                          </a:solidFill>
                          <a:latin typeface="Times New Roman"/>
                          <a:ea typeface="Calibri"/>
                          <a:cs typeface="Times New Roman"/>
                        </a:rPr>
                        <a:t>Packaging material</a:t>
                      </a:r>
                      <a:endParaRPr lang="en-US" sz="1800">
                        <a:solidFill>
                          <a:schemeClr val="tx1"/>
                        </a:solidFill>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a:txBody>
                    <a:bodyPr/>
                    <a:lstStyle/>
                    <a:p>
                      <a:pPr marL="0" marR="0">
                        <a:lnSpc>
                          <a:spcPts val="1615"/>
                        </a:lnSpc>
                        <a:spcBef>
                          <a:spcPts val="0"/>
                        </a:spcBef>
                        <a:spcAft>
                          <a:spcPts val="0"/>
                        </a:spcAft>
                      </a:pPr>
                      <a:endParaRPr lang="en-US" sz="1800" dirty="0">
                        <a:solidFill>
                          <a:schemeClr val="tx1"/>
                        </a:solidFill>
                        <a:latin typeface="Times New Roman"/>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solidFill>
                  </a:tcPr>
                </a:tc>
              </a:tr>
              <a:tr h="283621">
                <a:tc>
                  <a:txBody>
                    <a:bodyPr/>
                    <a:lstStyle/>
                    <a:p>
                      <a:pPr marL="0" marR="325755" algn="r">
                        <a:lnSpc>
                          <a:spcPts val="1615"/>
                        </a:lnSpc>
                        <a:spcBef>
                          <a:spcPts val="0"/>
                        </a:spcBef>
                        <a:spcAft>
                          <a:spcPts val="0"/>
                        </a:spcAft>
                      </a:pPr>
                      <a:r>
                        <a:rPr lang="en-US" sz="1800" b="1">
                          <a:solidFill>
                            <a:schemeClr val="tx1"/>
                          </a:solidFill>
                          <a:latin typeface="Times New Roman"/>
                          <a:ea typeface="Calibri"/>
                          <a:cs typeface="Times New Roman"/>
                        </a:rPr>
                        <a:t>x.</a:t>
                      </a:r>
                      <a:endParaRPr lang="en-US" sz="1800">
                        <a:solidFill>
                          <a:schemeClr val="tx1"/>
                        </a:solidFill>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a:txBody>
                    <a:bodyPr/>
                    <a:lstStyle/>
                    <a:p>
                      <a:pPr marL="66040" marR="0">
                        <a:lnSpc>
                          <a:spcPts val="1615"/>
                        </a:lnSpc>
                        <a:spcBef>
                          <a:spcPts val="0"/>
                        </a:spcBef>
                        <a:spcAft>
                          <a:spcPts val="0"/>
                        </a:spcAft>
                      </a:pPr>
                      <a:r>
                        <a:rPr lang="en-US" sz="1800" b="1">
                          <a:solidFill>
                            <a:schemeClr val="tx1"/>
                          </a:solidFill>
                          <a:latin typeface="Times New Roman"/>
                          <a:ea typeface="Calibri"/>
                          <a:cs typeface="Times New Roman"/>
                        </a:rPr>
                        <a:t>General items</a:t>
                      </a:r>
                      <a:endParaRPr lang="en-US" sz="1800">
                        <a:solidFill>
                          <a:schemeClr val="tx1"/>
                        </a:solidFill>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a:txBody>
                    <a:bodyPr/>
                    <a:lstStyle/>
                    <a:p>
                      <a:pPr marL="0" marR="0">
                        <a:lnSpc>
                          <a:spcPts val="1615"/>
                        </a:lnSpc>
                        <a:spcBef>
                          <a:spcPts val="0"/>
                        </a:spcBef>
                        <a:spcAft>
                          <a:spcPts val="0"/>
                        </a:spcAft>
                      </a:pPr>
                      <a:endParaRPr lang="en-US" sz="1800" dirty="0">
                        <a:solidFill>
                          <a:schemeClr val="tx1"/>
                        </a:solidFill>
                        <a:latin typeface="Times New Roman"/>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solidFill>
                  </a:tcPr>
                </a:tc>
              </a:tr>
              <a:tr h="281962">
                <a:tc>
                  <a:txBody>
                    <a:bodyPr/>
                    <a:lstStyle/>
                    <a:p>
                      <a:pPr marL="0" marR="0">
                        <a:lnSpc>
                          <a:spcPts val="1615"/>
                        </a:lnSpc>
                        <a:spcBef>
                          <a:spcPts val="0"/>
                        </a:spcBef>
                        <a:spcAft>
                          <a:spcPts val="0"/>
                        </a:spcAft>
                      </a:pPr>
                      <a:endParaRPr lang="en-US" sz="1200">
                        <a:latin typeface="Times New Roman"/>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a:txBody>
                    <a:bodyPr/>
                    <a:lstStyle/>
                    <a:p>
                      <a:pPr marL="0" marR="0">
                        <a:lnSpc>
                          <a:spcPts val="1615"/>
                        </a:lnSpc>
                        <a:spcBef>
                          <a:spcPts val="0"/>
                        </a:spcBef>
                        <a:spcAft>
                          <a:spcPts val="0"/>
                        </a:spcAft>
                      </a:pPr>
                      <a:endParaRPr lang="en-US" sz="1200">
                        <a:latin typeface="Times New Roman"/>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a:txBody>
                    <a:bodyPr/>
                    <a:lstStyle/>
                    <a:p>
                      <a:pPr marL="0" marR="0">
                        <a:lnSpc>
                          <a:spcPts val="1615"/>
                        </a:lnSpc>
                        <a:spcBef>
                          <a:spcPts val="0"/>
                        </a:spcBef>
                        <a:spcAft>
                          <a:spcPts val="0"/>
                        </a:spcAft>
                      </a:pPr>
                      <a:endParaRPr lang="en-US" sz="1200" dirty="0">
                        <a:latin typeface="Times New Roman"/>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mph" presetSubtype="0" fill="hold" nodeType="clickEffect">
                                  <p:stCondLst>
                                    <p:cond delay="0"/>
                                  </p:stCondLst>
                                  <p:childTnLst>
                                    <p:animScale>
                                      <p:cBhvr>
                                        <p:cTn id="11" dur="2000" fill="hold"/>
                                        <p:tgtEl>
                                          <p:spTgt spid="7">
                                            <p:txEl>
                                              <p:pRg st="0" end="0"/>
                                            </p:txEl>
                                          </p:spTgt>
                                        </p:tgtEl>
                                      </p:cBhvr>
                                      <p:by x="150000" y="150000"/>
                                    </p:animScale>
                                  </p:childTnLst>
                                </p:cTn>
                              </p:par>
                            </p:childTnLst>
                          </p:cTn>
                        </p:par>
                      </p:childTnLst>
                    </p:cTn>
                  </p:par>
                  <p:par>
                    <p:cTn id="12" fill="hold">
                      <p:stCondLst>
                        <p:cond delay="indefinite"/>
                      </p:stCondLst>
                      <p:childTnLst>
                        <p:par>
                          <p:cTn id="13" fill="hold">
                            <p:stCondLst>
                              <p:cond delay="0"/>
                            </p:stCondLst>
                            <p:childTnLst>
                              <p:par>
                                <p:cTn id="14" presetID="6" presetClass="emph" presetSubtype="0" fill="hold" nodeType="clickEffect">
                                  <p:stCondLst>
                                    <p:cond delay="0"/>
                                  </p:stCondLst>
                                  <p:childTnLst>
                                    <p:animScale>
                                      <p:cBhvr>
                                        <p:cTn id="15" dur="2000" fill="hold"/>
                                        <p:tgtEl>
                                          <p:spTgt spid="7">
                                            <p:txEl>
                                              <p:pRg st="1" end="1"/>
                                            </p:txEl>
                                          </p:spTgt>
                                        </p:tgtEl>
                                      </p:cBhvr>
                                      <p:by x="150000" y="150000"/>
                                    </p:animScale>
                                  </p:childTnLst>
                                </p:cTn>
                              </p:par>
                            </p:childTnLst>
                          </p:cTn>
                        </p:par>
                      </p:childTnLst>
                    </p:cTn>
                  </p:par>
                  <p:par>
                    <p:cTn id="16" fill="hold">
                      <p:stCondLst>
                        <p:cond delay="indefinite"/>
                      </p:stCondLst>
                      <p:childTnLst>
                        <p:par>
                          <p:cTn id="17" fill="hold">
                            <p:stCondLst>
                              <p:cond delay="0"/>
                            </p:stCondLst>
                            <p:childTnLst>
                              <p:par>
                                <p:cTn id="18" presetID="6" presetClass="emph" presetSubtype="0" fill="hold" nodeType="clickEffect">
                                  <p:stCondLst>
                                    <p:cond delay="0"/>
                                  </p:stCondLst>
                                  <p:childTnLst>
                                    <p:animScale>
                                      <p:cBhvr>
                                        <p:cTn id="19" dur="2000" fill="hold"/>
                                        <p:tgtEl>
                                          <p:spTgt spid="7">
                                            <p:txEl>
                                              <p:pRg st="2" end="2"/>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609600" y="381000"/>
            <a:ext cx="8229600" cy="2123658"/>
          </a:xfrm>
          <a:prstGeom prst="rect">
            <a:avLst/>
          </a:prstGeom>
          <a:noFill/>
        </p:spPr>
        <p:txBody>
          <a:bodyPr wrap="square" rtlCol="0">
            <a:spAutoFit/>
          </a:bodyPr>
          <a:lstStyle/>
          <a:p>
            <a:pPr marL="0" lvl="2"/>
            <a:r>
              <a:rPr lang="en-US" sz="2800" dirty="0" smtClean="0">
                <a:solidFill>
                  <a:srgbClr val="FFFF00"/>
                </a:solidFill>
                <a:latin typeface="Aharoni" pitchFamily="2" charset="-79"/>
                <a:cs typeface="Aharoni" pitchFamily="2" charset="-79"/>
              </a:rPr>
              <a:t>1.Raw Material :</a:t>
            </a:r>
            <a:r>
              <a:rPr lang="en-US" sz="2800" dirty="0" smtClean="0">
                <a:latin typeface="Aharoni" pitchFamily="2" charset="-79"/>
                <a:cs typeface="Aharoni" pitchFamily="2" charset="-79"/>
              </a:rPr>
              <a:t>-</a:t>
            </a:r>
          </a:p>
          <a:p>
            <a:r>
              <a:rPr lang="en-US" sz="2400" dirty="0" smtClean="0">
                <a:solidFill>
                  <a:schemeClr val="bg1"/>
                </a:solidFill>
                <a:latin typeface="Aharoni" pitchFamily="2" charset="-79"/>
                <a:cs typeface="Aharoni" pitchFamily="2" charset="-79"/>
              </a:rPr>
              <a:t>Sugar Industry-  Sugarcane	Raw material</a:t>
            </a:r>
          </a:p>
          <a:p>
            <a:r>
              <a:rPr lang="en-US" sz="2400" dirty="0" smtClean="0">
                <a:solidFill>
                  <a:schemeClr val="bg1"/>
                </a:solidFill>
                <a:latin typeface="Aharoni" pitchFamily="2" charset="-79"/>
                <a:cs typeface="Aharoni" pitchFamily="2" charset="-79"/>
              </a:rPr>
              <a:t>Petrol Industry – Crude oil	Raw material</a:t>
            </a:r>
          </a:p>
          <a:p>
            <a:pPr marL="0" lvl="2"/>
            <a:r>
              <a:rPr lang="en-US" sz="2800" dirty="0" smtClean="0">
                <a:latin typeface="Aharoni" pitchFamily="2" charset="-79"/>
                <a:cs typeface="Aharoni" pitchFamily="2" charset="-79"/>
              </a:rPr>
              <a:t> </a:t>
            </a:r>
          </a:p>
          <a:p>
            <a:r>
              <a:rPr lang="en-US" sz="2800" dirty="0" smtClean="0">
                <a:latin typeface="Aharoni" pitchFamily="2" charset="-79"/>
                <a:cs typeface="Aharoni" pitchFamily="2" charset="-79"/>
              </a:rPr>
              <a:t> </a:t>
            </a:r>
            <a:endParaRPr lang="en-US" sz="2800" dirty="0" smtClean="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1371600" y="1524000"/>
            <a:ext cx="6858000" cy="954107"/>
          </a:xfrm>
          <a:prstGeom prst="rect">
            <a:avLst/>
          </a:prstGeom>
          <a:noFill/>
        </p:spPr>
        <p:txBody>
          <a:bodyPr wrap="square" rtlCol="0">
            <a:spAutoFit/>
          </a:bodyPr>
          <a:lstStyle/>
          <a:p>
            <a:pPr marL="0" lvl="2"/>
            <a:r>
              <a:rPr lang="en-US" sz="2800" dirty="0" smtClean="0">
                <a:solidFill>
                  <a:srgbClr val="FFFF00"/>
                </a:solidFill>
                <a:latin typeface="Aharoni" pitchFamily="2" charset="-79"/>
                <a:cs typeface="Aharoni" pitchFamily="2" charset="-79"/>
              </a:rPr>
              <a:t>2. </a:t>
            </a:r>
            <a:r>
              <a:rPr lang="en-US" sz="2800" dirty="0" smtClean="0">
                <a:solidFill>
                  <a:srgbClr val="FFFF00"/>
                </a:solidFill>
                <a:latin typeface="Aharoni" pitchFamily="2" charset="-79"/>
                <a:cs typeface="Aharoni" pitchFamily="2" charset="-79"/>
              </a:rPr>
              <a:t>Machinery </a:t>
            </a:r>
            <a:r>
              <a:rPr lang="en-US" sz="2800" dirty="0" smtClean="0">
                <a:solidFill>
                  <a:srgbClr val="FFFF00"/>
                </a:solidFill>
                <a:latin typeface="Aharoni" pitchFamily="2" charset="-79"/>
                <a:cs typeface="Aharoni" pitchFamily="2" charset="-79"/>
              </a:rPr>
              <a:t>:</a:t>
            </a:r>
            <a:r>
              <a:rPr lang="en-US" sz="2800" dirty="0" smtClean="0">
                <a:latin typeface="Aharoni" pitchFamily="2" charset="-79"/>
                <a:cs typeface="Aharoni" pitchFamily="2" charset="-79"/>
              </a:rPr>
              <a:t>-</a:t>
            </a:r>
            <a:endParaRPr lang="en-US" sz="2800" dirty="0" smtClean="0">
              <a:latin typeface="Aharoni" pitchFamily="2" charset="-79"/>
              <a:cs typeface="Aharoni" pitchFamily="2" charset="-79"/>
            </a:endParaRPr>
          </a:p>
          <a:p>
            <a:r>
              <a:rPr lang="en-US" sz="2800" dirty="0" smtClean="0">
                <a:solidFill>
                  <a:schemeClr val="bg1"/>
                </a:solidFill>
                <a:latin typeface="Aharoni" pitchFamily="2" charset="-79"/>
                <a:cs typeface="Aharoni" pitchFamily="2" charset="-79"/>
              </a:rPr>
              <a:t>              </a:t>
            </a:r>
            <a:endParaRPr lang="en-US" sz="2800" dirty="0" smtClean="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1371600" y="1524000"/>
            <a:ext cx="6858000" cy="1384995"/>
          </a:xfrm>
          <a:prstGeom prst="rect">
            <a:avLst/>
          </a:prstGeom>
          <a:noFill/>
        </p:spPr>
        <p:txBody>
          <a:bodyPr wrap="square" rtlCol="0">
            <a:spAutoFit/>
          </a:bodyPr>
          <a:lstStyle/>
          <a:p>
            <a:pPr marL="0" lvl="2"/>
            <a:r>
              <a:rPr lang="en-US" sz="2800" dirty="0" smtClean="0">
                <a:solidFill>
                  <a:srgbClr val="FFFF00"/>
                </a:solidFill>
                <a:latin typeface="Aharoni" pitchFamily="2" charset="-79"/>
                <a:cs typeface="Aharoni" pitchFamily="2" charset="-79"/>
              </a:rPr>
              <a:t>3</a:t>
            </a:r>
            <a:r>
              <a:rPr lang="en-US" sz="2800" dirty="0" smtClean="0">
                <a:solidFill>
                  <a:srgbClr val="FFFF00"/>
                </a:solidFill>
                <a:latin typeface="Aharoni" pitchFamily="2" charset="-79"/>
                <a:cs typeface="Aharoni" pitchFamily="2" charset="-79"/>
              </a:rPr>
              <a:t>. Consumables Items:</a:t>
            </a:r>
            <a:r>
              <a:rPr lang="en-US" sz="2800" dirty="0" smtClean="0">
                <a:latin typeface="Aharoni" pitchFamily="2" charset="-79"/>
                <a:cs typeface="Aharoni" pitchFamily="2" charset="-79"/>
              </a:rPr>
              <a:t>-</a:t>
            </a:r>
            <a:endParaRPr lang="en-US" sz="2800" dirty="0" smtClean="0">
              <a:latin typeface="Aharoni" pitchFamily="2" charset="-79"/>
              <a:cs typeface="Aharoni" pitchFamily="2" charset="-79"/>
            </a:endParaRPr>
          </a:p>
          <a:p>
            <a:pPr marL="0" lvl="2">
              <a:buFont typeface="Wingdings" pitchFamily="2" charset="2"/>
              <a:buChar char="Ø"/>
            </a:pPr>
            <a:endParaRPr lang="en-US" sz="2800" dirty="0" smtClean="0">
              <a:solidFill>
                <a:schemeClr val="bg1"/>
              </a:solidFill>
              <a:latin typeface="Aharoni" pitchFamily="2" charset="-79"/>
              <a:cs typeface="Aharoni" pitchFamily="2" charset="-79"/>
            </a:endParaRPr>
          </a:p>
          <a:p>
            <a:r>
              <a:rPr lang="en-US" sz="2800" dirty="0" smtClean="0">
                <a:latin typeface="Aharoni" pitchFamily="2" charset="-79"/>
                <a:cs typeface="Aharoni" pitchFamily="2" charset="-79"/>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1371600" y="1524000"/>
            <a:ext cx="6858000" cy="523220"/>
          </a:xfrm>
          <a:prstGeom prst="rect">
            <a:avLst/>
          </a:prstGeom>
          <a:noFill/>
        </p:spPr>
        <p:txBody>
          <a:bodyPr wrap="square" rtlCol="0">
            <a:spAutoFit/>
          </a:bodyPr>
          <a:lstStyle/>
          <a:p>
            <a:pPr marL="0" lvl="2"/>
            <a:r>
              <a:rPr lang="en-US" sz="2800" dirty="0" smtClean="0">
                <a:solidFill>
                  <a:srgbClr val="FFFF00"/>
                </a:solidFill>
                <a:latin typeface="Aharoni" pitchFamily="2" charset="-79"/>
                <a:cs typeface="Aharoni" pitchFamily="2" charset="-79"/>
              </a:rPr>
              <a:t>4. </a:t>
            </a:r>
            <a:r>
              <a:rPr lang="en-US" sz="2800" dirty="0" smtClean="0">
                <a:solidFill>
                  <a:srgbClr val="FFFF00"/>
                </a:solidFill>
                <a:latin typeface="Aharoni" pitchFamily="2" charset="-79"/>
                <a:cs typeface="Aharoni" pitchFamily="2" charset="-79"/>
              </a:rPr>
              <a:t>Chemicals </a:t>
            </a:r>
            <a:r>
              <a:rPr lang="en-US" sz="2800" dirty="0" smtClean="0">
                <a:solidFill>
                  <a:srgbClr val="FFFF00"/>
                </a:solidFill>
                <a:latin typeface="Aharoni" pitchFamily="2" charset="-79"/>
                <a:cs typeface="Aharoni" pitchFamily="2" charset="-79"/>
              </a:rPr>
              <a:t>:- </a:t>
            </a:r>
            <a:endParaRPr lang="en-US" sz="2800" dirty="0" smtClean="0">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1371600" y="1524000"/>
            <a:ext cx="6858000" cy="954107"/>
          </a:xfrm>
          <a:prstGeom prst="rect">
            <a:avLst/>
          </a:prstGeom>
          <a:noFill/>
        </p:spPr>
        <p:txBody>
          <a:bodyPr wrap="square" rtlCol="0">
            <a:spAutoFit/>
          </a:bodyPr>
          <a:lstStyle/>
          <a:p>
            <a:pPr marL="0" lvl="2"/>
            <a:r>
              <a:rPr lang="en-US" sz="2800" dirty="0" smtClean="0">
                <a:solidFill>
                  <a:srgbClr val="FFFF00"/>
                </a:solidFill>
                <a:latin typeface="Aharoni" pitchFamily="2" charset="-79"/>
                <a:cs typeface="Aharoni" pitchFamily="2" charset="-79"/>
              </a:rPr>
              <a:t>5. </a:t>
            </a:r>
            <a:r>
              <a:rPr lang="en-US" sz="2800" dirty="0" smtClean="0">
                <a:solidFill>
                  <a:srgbClr val="FFFF00"/>
                </a:solidFill>
                <a:latin typeface="Aharoni" pitchFamily="2" charset="-79"/>
                <a:cs typeface="Aharoni" pitchFamily="2" charset="-79"/>
              </a:rPr>
              <a:t>Inflammable items:-</a:t>
            </a:r>
            <a:endParaRPr lang="en-US" sz="2800" dirty="0" smtClean="0">
              <a:solidFill>
                <a:srgbClr val="FFFF00"/>
              </a:solidFill>
              <a:latin typeface="Aharoni" pitchFamily="2" charset="-79"/>
              <a:cs typeface="Aharoni" pitchFamily="2" charset="-79"/>
            </a:endParaRPr>
          </a:p>
          <a:p>
            <a:pPr marL="0" lvl="2">
              <a:buFont typeface="Wingdings" pitchFamily="2" charset="2"/>
              <a:buChar char="Ø"/>
            </a:pPr>
            <a:endParaRPr lang="en-US" sz="2800" dirty="0" smtClean="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740</TotalTime>
  <Words>435</Words>
  <Application>Microsoft Office PowerPoint</Application>
  <PresentationFormat>On-screen Show (4:3)</PresentationFormat>
  <Paragraphs>169</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71</cp:revision>
  <dcterms:created xsi:type="dcterms:W3CDTF">2020-06-02T07:05:21Z</dcterms:created>
  <dcterms:modified xsi:type="dcterms:W3CDTF">2020-08-03T18:01:41Z</dcterms:modified>
</cp:coreProperties>
</file>