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86" r:id="rId4"/>
    <p:sldId id="282" r:id="rId5"/>
    <p:sldId id="260" r:id="rId6"/>
    <p:sldId id="287" r:id="rId7"/>
    <p:sldId id="288" r:id="rId8"/>
    <p:sldId id="289" r:id="rId9"/>
    <p:sldId id="290" r:id="rId10"/>
    <p:sldId id="291" r:id="rId11"/>
    <p:sldId id="293" r:id="rId12"/>
    <p:sldId id="294" r:id="rId13"/>
    <p:sldId id="295" r:id="rId14"/>
    <p:sldId id="296" r:id="rId15"/>
    <p:sldId id="297" r:id="rId16"/>
    <p:sldId id="298" r:id="rId17"/>
    <p:sldId id="299" r:id="rId18"/>
    <p:sldId id="302" r:id="rId19"/>
    <p:sldId id="303" r:id="rId20"/>
    <p:sldId id="304" r:id="rId21"/>
    <p:sldId id="305" r:id="rId22"/>
    <p:sldId id="306" r:id="rId23"/>
    <p:sldId id="307" r:id="rId24"/>
    <p:sldId id="274"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clrMru>
    <a:srgbClr val="FF99FF"/>
    <a:srgbClr val="66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8/3/2020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00054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6. </a:t>
            </a:r>
            <a:r>
              <a:rPr lang="en-US" sz="2800" dirty="0" smtClean="0">
                <a:solidFill>
                  <a:srgbClr val="FFFF00"/>
                </a:solidFill>
                <a:latin typeface="Aharoni" pitchFamily="2" charset="-79"/>
                <a:cs typeface="Aharoni" pitchFamily="2" charset="-79"/>
              </a:rPr>
              <a:t>Fuel stock:</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862322"/>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7. </a:t>
            </a:r>
            <a:r>
              <a:rPr lang="en-US" sz="2800" dirty="0" smtClean="0">
                <a:solidFill>
                  <a:srgbClr val="FFFF00"/>
                </a:solidFill>
                <a:latin typeface="Aharoni" pitchFamily="2" charset="-79"/>
                <a:cs typeface="Aharoni" pitchFamily="2" charset="-79"/>
              </a:rPr>
              <a:t>Furniture:- </a:t>
            </a:r>
            <a:endParaRPr lang="en-US" sz="2800" dirty="0" smtClean="0">
              <a:solidFill>
                <a:srgbClr val="FFFF00"/>
              </a:solidFill>
              <a:latin typeface="Aharoni" pitchFamily="2" charset="-79"/>
              <a:cs typeface="Aharoni" pitchFamily="2" charset="-79"/>
            </a:endParaRPr>
          </a:p>
          <a:p>
            <a:pPr marL="0" lvl="2">
              <a:buFont typeface="Wingdings" pitchFamily="2" charset="2"/>
              <a:buChar char="Ø"/>
            </a:pPr>
            <a:endParaRPr lang="en-US" sz="2800" dirty="0" smtClean="0">
              <a:solidFill>
                <a:srgbClr val="FFFF00"/>
              </a:solidFill>
              <a:latin typeface="Aharoni" pitchFamily="2" charset="-79"/>
              <a:cs typeface="Aharoni" pitchFamily="2" charset="-79"/>
            </a:endParaRPr>
          </a:p>
          <a:p>
            <a:pPr marL="0" lvl="2"/>
            <a:r>
              <a:rPr lang="en-US" sz="2800" dirty="0" smtClean="0">
                <a:solidFill>
                  <a:srgbClr val="FFFF00"/>
                </a:solidFill>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00054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8. </a:t>
            </a:r>
            <a:r>
              <a:rPr lang="en-US" sz="2800" dirty="0" smtClean="0">
                <a:solidFill>
                  <a:srgbClr val="FFFF00"/>
                </a:solidFill>
                <a:latin typeface="Aharoni" pitchFamily="2" charset="-79"/>
                <a:cs typeface="Aharoni" pitchFamily="2" charset="-79"/>
              </a:rPr>
              <a:t>Scrap material </a:t>
            </a:r>
            <a:r>
              <a:rPr lang="en-US" sz="2800" dirty="0" smtClean="0">
                <a:solidFill>
                  <a:srgbClr val="FFFF00"/>
                </a:solidFill>
                <a:latin typeface="Aharoni" pitchFamily="2" charset="-79"/>
                <a:cs typeface="Aharoni" pitchFamily="2" charset="-79"/>
              </a:rPr>
              <a:t>:</a:t>
            </a:r>
            <a:r>
              <a:rPr lang="en-US" sz="2800" dirty="0" smtClean="0">
                <a:solidFill>
                  <a:schemeClr val="bg1"/>
                </a:solidFill>
                <a:latin typeface="Aharoni" pitchFamily="2" charset="-79"/>
                <a:cs typeface="Aharoni" pitchFamily="2" charset="-79"/>
              </a:rPr>
              <a:t>-</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00054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9. </a:t>
            </a:r>
            <a:r>
              <a:rPr lang="en-US" sz="2800" dirty="0" smtClean="0">
                <a:solidFill>
                  <a:srgbClr val="FFFF00"/>
                </a:solidFill>
                <a:latin typeface="Aharoni" pitchFamily="2" charset="-79"/>
                <a:cs typeface="Aharoni" pitchFamily="2" charset="-79"/>
              </a:rPr>
              <a:t>Packaging material </a:t>
            </a:r>
            <a:r>
              <a:rPr lang="en-US" sz="2800" dirty="0" smtClean="0">
                <a:solidFill>
                  <a:srgbClr val="FFFF00"/>
                </a:solidFill>
                <a:latin typeface="Aharoni" pitchFamily="2" charset="-79"/>
                <a:cs typeface="Aharoni" pitchFamily="2" charset="-79"/>
              </a:rPr>
              <a:t>:</a:t>
            </a:r>
            <a:r>
              <a:rPr lang="en-US" sz="2800" dirty="0" smtClean="0">
                <a:solidFill>
                  <a:schemeClr val="bg1"/>
                </a:solidFill>
                <a:latin typeface="Aharoni" pitchFamily="2" charset="-79"/>
                <a:cs typeface="Aharoni" pitchFamily="2" charset="-79"/>
              </a:rPr>
              <a:t>-</a:t>
            </a: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3724096"/>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10. </a:t>
            </a:r>
            <a:r>
              <a:rPr lang="en-US" sz="2800" dirty="0" smtClean="0">
                <a:solidFill>
                  <a:srgbClr val="FFFF00"/>
                </a:solidFill>
                <a:latin typeface="Aharoni" pitchFamily="2" charset="-79"/>
                <a:cs typeface="Aharoni" pitchFamily="2" charset="-79"/>
              </a:rPr>
              <a:t>General items </a:t>
            </a:r>
            <a:r>
              <a:rPr lang="en-US" sz="2800" dirty="0" smtClean="0">
                <a:solidFill>
                  <a:srgbClr val="FFFF00"/>
                </a:solidFill>
                <a:latin typeface="Aharoni" pitchFamily="2" charset="-79"/>
                <a:cs typeface="Aharoni" pitchFamily="2" charset="-79"/>
              </a:rPr>
              <a:t>:</a:t>
            </a:r>
            <a:r>
              <a:rPr lang="en-US" sz="2800" dirty="0" smtClean="0">
                <a:solidFill>
                  <a:schemeClr val="bg1"/>
                </a:solidFill>
                <a:latin typeface="Aharoni" pitchFamily="2" charset="-79"/>
                <a:cs typeface="Aharoni" pitchFamily="2" charset="-79"/>
              </a:rPr>
              <a:t>-</a:t>
            </a:r>
          </a:p>
          <a:p>
            <a:pPr marL="0" lvl="2"/>
            <a:r>
              <a:rPr lang="en-US" sz="2800" dirty="0" smtClean="0">
                <a:solidFill>
                  <a:schemeClr val="bg1"/>
                </a:solidFill>
                <a:latin typeface="Aharoni" pitchFamily="2" charset="-79"/>
                <a:cs typeface="Aharoni" pitchFamily="2" charset="-79"/>
              </a:rPr>
              <a:t>General items – It includes Uniform of workers, cleaning items, stationary items</a:t>
            </a:r>
          </a:p>
          <a:p>
            <a:pPr marL="0" lvl="2"/>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a:t>
            </a:r>
            <a:r>
              <a:rPr lang="en-US" sz="2800" dirty="0" smtClean="0">
                <a:solidFill>
                  <a:srgbClr val="FFFF00"/>
                </a:solidFill>
                <a:latin typeface="Aharoni" pitchFamily="2" charset="-79"/>
                <a:cs typeface="Aharoni" pitchFamily="2" charset="-79"/>
              </a:rPr>
              <a:t>. Serviceable </a:t>
            </a:r>
            <a:r>
              <a:rPr lang="en-US" sz="2800" dirty="0" smtClean="0">
                <a:solidFill>
                  <a:srgbClr val="FFFF00"/>
                </a:solidFill>
                <a:latin typeface="Aharoni" pitchFamily="2" charset="-79"/>
                <a:cs typeface="Aharoni" pitchFamily="2" charset="-79"/>
              </a:rPr>
              <a:t>:</a:t>
            </a:r>
            <a:r>
              <a:rPr lang="en-US" sz="2800" dirty="0" smtClean="0">
                <a:solidFill>
                  <a:schemeClr val="bg1"/>
                </a:solidFill>
                <a:latin typeface="Aharoni" pitchFamily="2" charset="-79"/>
                <a:cs typeface="Aharoni" pitchFamily="2" charset="-79"/>
              </a:rPr>
              <a:t>-</a:t>
            </a:r>
          </a:p>
          <a:p>
            <a:pPr marL="0" lvl="2"/>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It</a:t>
            </a:r>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
        <p:nvSpPr>
          <p:cNvPr id="4" name="TextBox 3"/>
          <p:cNvSpPr txBox="1"/>
          <p:nvPr/>
        </p:nvSpPr>
        <p:spPr>
          <a:xfrm>
            <a:off x="1676400" y="685800"/>
            <a:ext cx="6629400" cy="707886"/>
          </a:xfrm>
          <a:prstGeom prst="rect">
            <a:avLst/>
          </a:prstGeom>
          <a:solidFill>
            <a:srgbClr val="FFFF00"/>
          </a:solidFill>
        </p:spPr>
        <p:txBody>
          <a:bodyPr wrap="square" rtlCol="0">
            <a:spAutoFit/>
          </a:bodyPr>
          <a:lstStyle/>
          <a:p>
            <a:pPr algn="ctr"/>
            <a:r>
              <a:rPr lang="en-US" sz="2000" dirty="0" smtClean="0">
                <a:solidFill>
                  <a:srgbClr val="FF0000"/>
                </a:solidFill>
              </a:rPr>
              <a:t>On the basis of Usability of</a:t>
            </a:r>
          </a:p>
          <a:p>
            <a:pPr algn="ctr"/>
            <a:r>
              <a:rPr lang="en-US" sz="2000" dirty="0" smtClean="0">
                <a:solidFill>
                  <a:srgbClr val="FF0000"/>
                </a:solidFill>
              </a:rPr>
              <a:t>Material</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2</a:t>
            </a:r>
            <a:r>
              <a:rPr lang="en-US" sz="2800" dirty="0" smtClean="0">
                <a:solidFill>
                  <a:srgbClr val="FFFF00"/>
                </a:solidFill>
                <a:latin typeface="Aharoni" pitchFamily="2" charset="-79"/>
                <a:cs typeface="Aharoni" pitchFamily="2" charset="-79"/>
              </a:rPr>
              <a:t>. </a:t>
            </a:r>
            <a:r>
              <a:rPr lang="en-US" sz="2800" dirty="0" smtClean="0">
                <a:solidFill>
                  <a:srgbClr val="FFFF00"/>
                </a:solidFill>
                <a:latin typeface="Aharoni" pitchFamily="2" charset="-79"/>
                <a:cs typeface="Aharoni" pitchFamily="2" charset="-79"/>
              </a:rPr>
              <a:t>Finished and Semi finished items:</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3</a:t>
            </a:r>
            <a:r>
              <a:rPr lang="en-US" sz="2800" dirty="0" smtClean="0">
                <a:solidFill>
                  <a:srgbClr val="FFFF00"/>
                </a:solidFill>
                <a:latin typeface="Aharoni" pitchFamily="2" charset="-79"/>
                <a:cs typeface="Aharoni" pitchFamily="2" charset="-79"/>
              </a:rPr>
              <a:t>. </a:t>
            </a:r>
            <a:r>
              <a:rPr lang="en-US" sz="2800" dirty="0" smtClean="0">
                <a:solidFill>
                  <a:srgbClr val="FFFF00"/>
                </a:solidFill>
                <a:latin typeface="Aharoni" pitchFamily="2" charset="-79"/>
                <a:cs typeface="Aharoni" pitchFamily="2" charset="-79"/>
              </a:rPr>
              <a:t>Dead </a:t>
            </a:r>
            <a:r>
              <a:rPr lang="en-US" sz="2800" dirty="0" smtClean="0">
                <a:solidFill>
                  <a:srgbClr val="FFFF00"/>
                </a:solidFill>
                <a:latin typeface="Aharoni" pitchFamily="2" charset="-79"/>
                <a:cs typeface="Aharoni" pitchFamily="2" charset="-79"/>
              </a:rPr>
              <a:t>Stock </a:t>
            </a:r>
            <a:r>
              <a:rPr lang="en-US" sz="2800" dirty="0" smtClean="0">
                <a:solidFill>
                  <a:srgbClr val="FFFF00"/>
                </a:solidFill>
                <a:latin typeface="Aharoni" pitchFamily="2" charset="-79"/>
                <a:cs typeface="Aharoni" pitchFamily="2" charset="-79"/>
              </a:rPr>
              <a:t>:</a:t>
            </a:r>
            <a:r>
              <a:rPr lang="en-US" sz="2800" dirty="0" smtClean="0">
                <a:solidFill>
                  <a:schemeClr val="bg1"/>
                </a:solidFill>
                <a:latin typeface="Aharoni" pitchFamily="2" charset="-79"/>
                <a:cs typeface="Aharoni" pitchFamily="2" charset="-79"/>
              </a:rPr>
              <a:t>-</a:t>
            </a: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4. Production inventories:</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5</a:t>
            </a:r>
            <a:r>
              <a:rPr lang="en-US" sz="2800" dirty="0" smtClean="0">
                <a:solidFill>
                  <a:srgbClr val="FFFF00"/>
                </a:solidFill>
                <a:latin typeface="Aharoni" pitchFamily="2" charset="-79"/>
                <a:cs typeface="Aharoni" pitchFamily="2" charset="-79"/>
              </a:rPr>
              <a:t>. WIP:</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Q.3 </a:t>
            </a:r>
            <a:r>
              <a:rPr lang="en-US" sz="2400" b="1" dirty="0" smtClean="0">
                <a:latin typeface="Aharoni" pitchFamily="2" charset="-79"/>
                <a:cs typeface="Aharoni" pitchFamily="2" charset="-79"/>
              </a:rPr>
              <a:t>:-</a:t>
            </a:r>
            <a:r>
              <a:rPr lang="en-US" b="1" dirty="0" smtClean="0"/>
              <a:t> Meaning, Definition and  Explain the </a:t>
            </a:r>
            <a:r>
              <a:rPr lang="en-US" b="1" dirty="0" smtClean="0"/>
              <a:t>Classes or Types of Materials</a:t>
            </a:r>
            <a:endParaRPr lang="en-US" sz="1600" dirty="0" smtClean="0"/>
          </a:p>
          <a:p>
            <a:r>
              <a:rPr lang="en-US" b="1" dirty="0" smtClean="0"/>
              <a:t>  </a:t>
            </a:r>
            <a:endParaRPr lang="en-US" sz="2000" dirty="0"/>
          </a:p>
        </p:txBody>
      </p:sp>
      <p:sp>
        <p:nvSpPr>
          <p:cNvPr id="4" name="TextBox 3"/>
          <p:cNvSpPr txBox="1"/>
          <p:nvPr/>
        </p:nvSpPr>
        <p:spPr>
          <a:xfrm>
            <a:off x="228600" y="1447800"/>
            <a:ext cx="8458200" cy="4893647"/>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Material means all commodities are used for the production purpose. It consists of Raw Materials, factory supplies such as oil, grease, component parts, etc. These are collectively described as Store and normally stored in store room.</a:t>
            </a:r>
          </a:p>
          <a:p>
            <a:r>
              <a:rPr lang="en-US" sz="2400" dirty="0" smtClean="0">
                <a:solidFill>
                  <a:schemeClr val="bg1"/>
                </a:solidFill>
                <a:latin typeface="Aharoni" pitchFamily="2" charset="-79"/>
                <a:cs typeface="Aharoni" pitchFamily="2" charset="-79"/>
              </a:rPr>
              <a:t>(Commodities-RM,OIL,-STORE)</a:t>
            </a:r>
          </a:p>
          <a:p>
            <a:r>
              <a:rPr lang="en-US" sz="2400" dirty="0" smtClean="0">
                <a:solidFill>
                  <a:schemeClr val="bg1"/>
                </a:solidFill>
                <a:latin typeface="Aharoni" pitchFamily="2" charset="-79"/>
                <a:cs typeface="Aharoni" pitchFamily="2" charset="-79"/>
              </a:rPr>
              <a:t> </a:t>
            </a:r>
          </a:p>
          <a:p>
            <a:r>
              <a:rPr lang="en-US" sz="2400" dirty="0" smtClean="0">
                <a:solidFill>
                  <a:schemeClr val="bg1"/>
                </a:solidFill>
                <a:latin typeface="Aharoni" pitchFamily="2" charset="-79"/>
                <a:cs typeface="Aharoni" pitchFamily="2" charset="-79"/>
              </a:rPr>
              <a:t>The cost of raw materials ranges from 50% to 85% in the factory. 1/3 total assets of the company is in the form of material management.</a:t>
            </a:r>
          </a:p>
          <a:p>
            <a:r>
              <a:rPr lang="en-US" sz="2400" dirty="0" smtClean="0">
                <a:solidFill>
                  <a:schemeClr val="bg1"/>
                </a:solidFill>
                <a:latin typeface="Aharoni" pitchFamily="2" charset="-79"/>
                <a:cs typeface="Aharoni" pitchFamily="2" charset="-79"/>
              </a:rPr>
              <a:t>Sugar Industry-  Sugarcane	Raw material</a:t>
            </a:r>
          </a:p>
          <a:p>
            <a:r>
              <a:rPr lang="en-US" sz="2400" dirty="0" smtClean="0">
                <a:solidFill>
                  <a:schemeClr val="bg1"/>
                </a:solidFill>
                <a:latin typeface="Aharoni" pitchFamily="2" charset="-79"/>
                <a:cs typeface="Aharoni" pitchFamily="2" charset="-79"/>
              </a:rPr>
              <a:t>Petrol Industry – Crude oil	Raw material</a:t>
            </a: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6. Finished goods:</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7</a:t>
            </a:r>
            <a:r>
              <a:rPr lang="en-US" sz="2800" dirty="0" smtClean="0">
                <a:solidFill>
                  <a:srgbClr val="FFFF00"/>
                </a:solidFill>
                <a:latin typeface="Aharoni" pitchFamily="2" charset="-79"/>
                <a:cs typeface="Aharoni" pitchFamily="2" charset="-79"/>
              </a:rPr>
              <a:t>. Total inventories:</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43143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8. Unused items:</a:t>
            </a:r>
            <a:r>
              <a:rPr lang="en-US" sz="2800" dirty="0" smtClean="0">
                <a:solidFill>
                  <a:schemeClr val="bg1"/>
                </a:solidFill>
                <a:latin typeface="Aharoni" pitchFamily="2" charset="-79"/>
                <a:cs typeface="Aharoni" pitchFamily="2" charset="-79"/>
              </a:rPr>
              <a:t>-</a:t>
            </a:r>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1295400" y="1524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a:t>
            </a:r>
            <a:r>
              <a:rPr lang="en-US" b="1" dirty="0" smtClean="0"/>
              <a:t>Classes or Types of Materials</a:t>
            </a:r>
            <a:endParaRPr lang="en-US" b="1" dirty="0">
              <a:solidFill>
                <a:schemeClr val="bg1"/>
              </a:solidFill>
            </a:endParaRPr>
          </a:p>
        </p:txBody>
      </p:sp>
      <p:sp>
        <p:nvSpPr>
          <p:cNvPr id="7" name="TextBox 6"/>
          <p:cNvSpPr txBox="1"/>
          <p:nvPr/>
        </p:nvSpPr>
        <p:spPr>
          <a:xfrm>
            <a:off x="228600" y="609600"/>
            <a:ext cx="891540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a:t>
            </a:r>
            <a:r>
              <a:rPr lang="en-US" dirty="0" smtClean="0"/>
              <a:t>(Shortcut to remember) first Raw material and Machinery and last general items	remaining 2C, 3F, SP</a:t>
            </a:r>
          </a:p>
          <a:p>
            <a:r>
              <a:rPr lang="en-US" dirty="0" smtClean="0"/>
              <a:t> On the basis of Usability: -  ( How to remember )example -jump from terrace – Dead and Jump from 1</a:t>
            </a:r>
            <a:r>
              <a:rPr lang="en-US" baseline="30000" dirty="0" smtClean="0"/>
              <a:t>st</a:t>
            </a:r>
            <a:r>
              <a:rPr lang="en-US" dirty="0" smtClean="0"/>
              <a:t> floor (Broken bone i.e. –Serviceable-- so first point is Serviceable and Third point is Dead Stock </a:t>
            </a:r>
          </a:p>
          <a:p>
            <a:r>
              <a:rPr lang="en-US" dirty="0" smtClean="0"/>
              <a:t>Remaining – Semi-finished, WIP- Finished goods-Total inventories- unused items</a:t>
            </a:r>
            <a:endParaRPr lang="en-US" dirty="0"/>
          </a:p>
        </p:txBody>
      </p:sp>
      <p:graphicFrame>
        <p:nvGraphicFramePr>
          <p:cNvPr id="16" name="Table 15"/>
          <p:cNvGraphicFramePr>
            <a:graphicFrameLocks noGrp="1"/>
          </p:cNvGraphicFramePr>
          <p:nvPr/>
        </p:nvGraphicFramePr>
        <p:xfrm>
          <a:off x="609600" y="2514601"/>
          <a:ext cx="8229600" cy="3678778"/>
        </p:xfrm>
        <a:graphic>
          <a:graphicData uri="http://schemas.openxmlformats.org/drawingml/2006/table">
            <a:tbl>
              <a:tblPr/>
              <a:tblGrid>
                <a:gridCol w="876860"/>
                <a:gridCol w="3625646"/>
                <a:gridCol w="3727094"/>
              </a:tblGrid>
              <a:tr h="566413">
                <a:tc>
                  <a:txBody>
                    <a:bodyPr/>
                    <a:lstStyle/>
                    <a:p>
                      <a:pPr marL="0" marR="0">
                        <a:lnSpc>
                          <a:spcPts val="1615"/>
                        </a:lnSpc>
                        <a:spcBef>
                          <a:spcPts val="0"/>
                        </a:spcBef>
                        <a:spcAft>
                          <a:spcPts val="0"/>
                        </a:spcAft>
                      </a:pPr>
                      <a:endParaRPr lang="en-US" sz="1200" dirty="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705"/>
                        </a:lnSpc>
                        <a:spcBef>
                          <a:spcPts val="0"/>
                        </a:spcBef>
                        <a:spcAft>
                          <a:spcPts val="0"/>
                        </a:spcAft>
                      </a:pPr>
                      <a:r>
                        <a:rPr lang="en-US" sz="2000" b="1" dirty="0">
                          <a:latin typeface="Times New Roman"/>
                          <a:ea typeface="Calibri"/>
                          <a:cs typeface="Times New Roman"/>
                        </a:rPr>
                        <a:t>On the basis of Nature of</a:t>
                      </a:r>
                      <a:endParaRPr lang="en-US" sz="2000" dirty="0">
                        <a:latin typeface="Calibri"/>
                        <a:ea typeface="Calibri"/>
                        <a:cs typeface="Times New Roman"/>
                      </a:endParaRPr>
                    </a:p>
                    <a:p>
                      <a:pPr marL="66040" marR="0">
                        <a:lnSpc>
                          <a:spcPts val="1605"/>
                        </a:lnSpc>
                        <a:spcBef>
                          <a:spcPts val="5"/>
                        </a:spcBef>
                        <a:spcAft>
                          <a:spcPts val="0"/>
                        </a:spcAft>
                      </a:pPr>
                      <a:r>
                        <a:rPr lang="en-US" sz="2000" b="1" dirty="0">
                          <a:latin typeface="Times New Roman"/>
                          <a:ea typeface="Calibri"/>
                          <a:cs typeface="Times New Roman"/>
                        </a:rPr>
                        <a:t>Material</a:t>
                      </a:r>
                      <a:endParaRPr lang="en-US"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67945" marR="0">
                        <a:lnSpc>
                          <a:spcPts val="1705"/>
                        </a:lnSpc>
                        <a:spcBef>
                          <a:spcPts val="0"/>
                        </a:spcBef>
                        <a:spcAft>
                          <a:spcPts val="0"/>
                        </a:spcAft>
                      </a:pPr>
                      <a:r>
                        <a:rPr lang="en-US" sz="2000" b="1" dirty="0">
                          <a:latin typeface="Times New Roman"/>
                          <a:ea typeface="Calibri"/>
                          <a:cs typeface="Times New Roman"/>
                        </a:rPr>
                        <a:t>On the basis of Usability</a:t>
                      </a:r>
                      <a:r>
                        <a:rPr lang="en-US" sz="2000" b="1" spc="285" dirty="0">
                          <a:latin typeface="Times New Roman"/>
                          <a:ea typeface="Calibri"/>
                          <a:cs typeface="Times New Roman"/>
                        </a:rPr>
                        <a:t> </a:t>
                      </a:r>
                      <a:r>
                        <a:rPr lang="en-US" sz="2000" b="1" dirty="0">
                          <a:latin typeface="Times New Roman"/>
                          <a:ea typeface="Calibri"/>
                          <a:cs typeface="Times New Roman"/>
                        </a:rPr>
                        <a:t>of</a:t>
                      </a:r>
                      <a:endParaRPr lang="en-US" sz="2000" dirty="0">
                        <a:latin typeface="Calibri"/>
                        <a:ea typeface="Calibri"/>
                        <a:cs typeface="Times New Roman"/>
                      </a:endParaRPr>
                    </a:p>
                    <a:p>
                      <a:pPr marL="67945" marR="0">
                        <a:lnSpc>
                          <a:spcPts val="1605"/>
                        </a:lnSpc>
                        <a:spcBef>
                          <a:spcPts val="5"/>
                        </a:spcBef>
                        <a:spcAft>
                          <a:spcPts val="0"/>
                        </a:spcAft>
                      </a:pPr>
                      <a:r>
                        <a:rPr lang="en-US" sz="2000" b="1" dirty="0">
                          <a:latin typeface="Times New Roman"/>
                          <a:ea typeface="Calibri"/>
                          <a:cs typeface="Times New Roman"/>
                        </a:rPr>
                        <a:t>Material</a:t>
                      </a:r>
                      <a:endParaRPr lang="en-US"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281962">
                <a:tc>
                  <a:txBody>
                    <a:bodyPr/>
                    <a:lstStyle/>
                    <a:p>
                      <a:pPr marL="0" marR="325120" algn="r">
                        <a:lnSpc>
                          <a:spcPts val="1600"/>
                        </a:lnSpc>
                        <a:spcBef>
                          <a:spcPts val="0"/>
                        </a:spcBef>
                        <a:spcAft>
                          <a:spcPts val="0"/>
                        </a:spcAft>
                      </a:pPr>
                      <a:r>
                        <a:rPr lang="en-US" sz="1800" b="1" dirty="0">
                          <a:solidFill>
                            <a:schemeClr val="tx1"/>
                          </a:solidFill>
                          <a:latin typeface="Times New Roman"/>
                          <a:ea typeface="Calibri"/>
                          <a:cs typeface="Times New Roman"/>
                        </a:rPr>
                        <a:t>i.</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R.M</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a:solidFill>
                            <a:schemeClr val="tx1"/>
                          </a:solidFill>
                          <a:latin typeface="Times New Roman"/>
                          <a:ea typeface="Calibri"/>
                          <a:cs typeface="Times New Roman"/>
                        </a:rPr>
                        <a:t>Serviceable</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3621">
                <a:tc>
                  <a:txBody>
                    <a:bodyPr/>
                    <a:lstStyle/>
                    <a:p>
                      <a:pPr marL="0" marR="323850" algn="r">
                        <a:lnSpc>
                          <a:spcPts val="1605"/>
                        </a:lnSpc>
                        <a:spcBef>
                          <a:spcPts val="10"/>
                        </a:spcBef>
                        <a:spcAft>
                          <a:spcPts val="0"/>
                        </a:spcAft>
                      </a:pPr>
                      <a:r>
                        <a:rPr lang="en-US" sz="1800" b="1" dirty="0">
                          <a:solidFill>
                            <a:schemeClr val="tx1"/>
                          </a:solidFill>
                          <a:latin typeface="Times New Roman"/>
                          <a:ea typeface="Calibri"/>
                          <a:cs typeface="Times New Roman"/>
                        </a:rPr>
                        <a:t>ii.</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5"/>
                        </a:lnSpc>
                        <a:spcBef>
                          <a:spcPts val="10"/>
                        </a:spcBef>
                        <a:spcAft>
                          <a:spcPts val="0"/>
                        </a:spcAft>
                      </a:pPr>
                      <a:r>
                        <a:rPr lang="en-US" sz="1800" b="1" dirty="0">
                          <a:solidFill>
                            <a:schemeClr val="tx1"/>
                          </a:solidFill>
                          <a:latin typeface="Times New Roman"/>
                          <a:ea typeface="Calibri"/>
                          <a:cs typeface="Times New Roman"/>
                        </a:rPr>
                        <a:t>Machinery</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5"/>
                        </a:lnSpc>
                        <a:spcBef>
                          <a:spcPts val="10"/>
                        </a:spcBef>
                        <a:spcAft>
                          <a:spcPts val="0"/>
                        </a:spcAft>
                      </a:pPr>
                      <a:r>
                        <a:rPr lang="en-US" sz="1800" b="1">
                          <a:solidFill>
                            <a:schemeClr val="tx1"/>
                          </a:solidFill>
                          <a:latin typeface="Times New Roman"/>
                          <a:ea typeface="Calibri"/>
                          <a:cs typeface="Times New Roman"/>
                        </a:rPr>
                        <a:t>Finished and Semi finished items</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3621">
                <a:tc>
                  <a:txBody>
                    <a:bodyPr/>
                    <a:lstStyle/>
                    <a:p>
                      <a:pPr marL="0" marR="323850" algn="r">
                        <a:lnSpc>
                          <a:spcPts val="1615"/>
                        </a:lnSpc>
                        <a:spcBef>
                          <a:spcPts val="0"/>
                        </a:spcBef>
                        <a:spcAft>
                          <a:spcPts val="0"/>
                        </a:spcAft>
                      </a:pPr>
                      <a:r>
                        <a:rPr lang="en-US" sz="1800" b="1">
                          <a:solidFill>
                            <a:schemeClr val="tx1"/>
                          </a:solidFill>
                          <a:latin typeface="Times New Roman"/>
                          <a:ea typeface="Calibri"/>
                          <a:cs typeface="Times New Roman"/>
                        </a:rPr>
                        <a:t>iii.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dirty="0">
                          <a:solidFill>
                            <a:schemeClr val="tx1"/>
                          </a:solidFill>
                          <a:latin typeface="Times New Roman"/>
                          <a:ea typeface="Calibri"/>
                          <a:cs typeface="Times New Roman"/>
                        </a:rPr>
                        <a:t>Consumables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a:solidFill>
                            <a:schemeClr val="tx1"/>
                          </a:solidFill>
                          <a:latin typeface="Times New Roman"/>
                          <a:ea typeface="Calibri"/>
                          <a:cs typeface="Times New Roman"/>
                        </a:rPr>
                        <a:t>Dead Stock</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1962">
                <a:tc>
                  <a:txBody>
                    <a:bodyPr/>
                    <a:lstStyle/>
                    <a:p>
                      <a:pPr marL="0" marR="325755" algn="r">
                        <a:lnSpc>
                          <a:spcPts val="1600"/>
                        </a:lnSpc>
                        <a:spcBef>
                          <a:spcPts val="0"/>
                        </a:spcBef>
                        <a:spcAft>
                          <a:spcPts val="0"/>
                        </a:spcAft>
                      </a:pPr>
                      <a:r>
                        <a:rPr lang="en-US" sz="1800" b="1">
                          <a:solidFill>
                            <a:schemeClr val="tx1"/>
                          </a:solidFill>
                          <a:latin typeface="Times New Roman"/>
                          <a:ea typeface="Calibri"/>
                          <a:cs typeface="Times New Roman"/>
                        </a:rPr>
                        <a:t>iv.</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Chemicals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a:solidFill>
                            <a:schemeClr val="tx1"/>
                          </a:solidFill>
                          <a:latin typeface="Times New Roman"/>
                          <a:ea typeface="Calibri"/>
                          <a:cs typeface="Times New Roman"/>
                        </a:rPr>
                        <a:t>Production inventories</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3621">
                <a:tc>
                  <a:txBody>
                    <a:bodyPr/>
                    <a:lstStyle/>
                    <a:p>
                      <a:pPr marL="0" marR="326390" algn="r">
                        <a:lnSpc>
                          <a:spcPts val="1615"/>
                        </a:lnSpc>
                        <a:spcBef>
                          <a:spcPts val="0"/>
                        </a:spcBef>
                        <a:spcAft>
                          <a:spcPts val="0"/>
                        </a:spcAft>
                      </a:pPr>
                      <a:r>
                        <a:rPr lang="en-US" sz="1800" b="1">
                          <a:solidFill>
                            <a:schemeClr val="tx1"/>
                          </a:solidFill>
                          <a:latin typeface="Times New Roman"/>
                          <a:ea typeface="Calibri"/>
                          <a:cs typeface="Times New Roman"/>
                        </a:rPr>
                        <a:t>v.</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dirty="0">
                          <a:solidFill>
                            <a:schemeClr val="tx1"/>
                          </a:solidFill>
                          <a:latin typeface="Times New Roman"/>
                          <a:ea typeface="Calibri"/>
                          <a:cs typeface="Times New Roman"/>
                        </a:rPr>
                        <a:t>Inflammable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dirty="0">
                          <a:solidFill>
                            <a:schemeClr val="tx1"/>
                          </a:solidFill>
                          <a:latin typeface="Times New Roman"/>
                          <a:ea typeface="Calibri"/>
                          <a:cs typeface="Times New Roman"/>
                        </a:rPr>
                        <a:t>WIP</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1962">
                <a:tc>
                  <a:txBody>
                    <a:bodyPr/>
                    <a:lstStyle/>
                    <a:p>
                      <a:pPr marL="0" marR="325755" algn="r">
                        <a:lnSpc>
                          <a:spcPts val="1600"/>
                        </a:lnSpc>
                        <a:spcBef>
                          <a:spcPts val="0"/>
                        </a:spcBef>
                        <a:spcAft>
                          <a:spcPts val="0"/>
                        </a:spcAft>
                      </a:pPr>
                      <a:r>
                        <a:rPr lang="en-US" sz="1800" b="1">
                          <a:solidFill>
                            <a:schemeClr val="tx1"/>
                          </a:solidFill>
                          <a:latin typeface="Times New Roman"/>
                          <a:ea typeface="Calibri"/>
                          <a:cs typeface="Times New Roman"/>
                        </a:rPr>
                        <a:t>vi.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Fuel stock</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dirty="0">
                          <a:solidFill>
                            <a:schemeClr val="tx1"/>
                          </a:solidFill>
                          <a:latin typeface="Times New Roman"/>
                          <a:ea typeface="Calibri"/>
                          <a:cs typeface="Times New Roman"/>
                        </a:rPr>
                        <a:t>Finished goods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3621">
                <a:tc>
                  <a:txBody>
                    <a:bodyPr/>
                    <a:lstStyle/>
                    <a:p>
                      <a:pPr marL="0" marR="326390" algn="r">
                        <a:lnSpc>
                          <a:spcPts val="1605"/>
                        </a:lnSpc>
                        <a:spcBef>
                          <a:spcPts val="10"/>
                        </a:spcBef>
                        <a:spcAft>
                          <a:spcPts val="0"/>
                        </a:spcAft>
                      </a:pPr>
                      <a:r>
                        <a:rPr lang="en-US" sz="1800" b="1">
                          <a:solidFill>
                            <a:schemeClr val="tx1"/>
                          </a:solidFill>
                          <a:latin typeface="Times New Roman"/>
                          <a:ea typeface="Calibri"/>
                          <a:cs typeface="Times New Roman"/>
                        </a:rPr>
                        <a:t>vii.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5"/>
                        </a:lnSpc>
                        <a:spcBef>
                          <a:spcPts val="10"/>
                        </a:spcBef>
                        <a:spcAft>
                          <a:spcPts val="0"/>
                        </a:spcAft>
                      </a:pPr>
                      <a:r>
                        <a:rPr lang="en-US" sz="1800" b="1" dirty="0">
                          <a:solidFill>
                            <a:schemeClr val="tx1"/>
                          </a:solidFill>
                          <a:latin typeface="Times New Roman"/>
                          <a:ea typeface="Calibri"/>
                          <a:cs typeface="Times New Roman"/>
                        </a:rPr>
                        <a:t>Furniture</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5"/>
                        </a:lnSpc>
                        <a:spcBef>
                          <a:spcPts val="10"/>
                        </a:spcBef>
                        <a:spcAft>
                          <a:spcPts val="0"/>
                        </a:spcAft>
                      </a:pPr>
                      <a:r>
                        <a:rPr lang="en-US" sz="1800" b="1" dirty="0">
                          <a:solidFill>
                            <a:schemeClr val="tx1"/>
                          </a:solidFill>
                          <a:latin typeface="Times New Roman"/>
                          <a:ea typeface="Calibri"/>
                          <a:cs typeface="Times New Roman"/>
                        </a:rPr>
                        <a:t>Total inventories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4450">
                <a:tc>
                  <a:txBody>
                    <a:bodyPr/>
                    <a:lstStyle/>
                    <a:p>
                      <a:pPr marL="0" marR="325120" algn="r">
                        <a:lnSpc>
                          <a:spcPts val="1615"/>
                        </a:lnSpc>
                        <a:spcBef>
                          <a:spcPts val="0"/>
                        </a:spcBef>
                        <a:spcAft>
                          <a:spcPts val="0"/>
                        </a:spcAft>
                      </a:pPr>
                      <a:r>
                        <a:rPr lang="en-US" sz="1800" b="1">
                          <a:solidFill>
                            <a:schemeClr val="tx1"/>
                          </a:solidFill>
                          <a:latin typeface="Times New Roman"/>
                          <a:ea typeface="Calibri"/>
                          <a:cs typeface="Times New Roman"/>
                        </a:rPr>
                        <a:t>viii.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a:solidFill>
                            <a:schemeClr val="tx1"/>
                          </a:solidFill>
                          <a:latin typeface="Times New Roman"/>
                          <a:ea typeface="Calibri"/>
                          <a:cs typeface="Times New Roman"/>
                        </a:rPr>
                        <a:t>Scrap material</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dirty="0">
                          <a:solidFill>
                            <a:schemeClr val="tx1"/>
                          </a:solidFill>
                          <a:latin typeface="Times New Roman"/>
                          <a:ea typeface="Calibri"/>
                          <a:cs typeface="Times New Roman"/>
                        </a:rPr>
                        <a:t>Unused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1962">
                <a:tc>
                  <a:txBody>
                    <a:bodyPr/>
                    <a:lstStyle/>
                    <a:p>
                      <a:pPr marL="0" marR="323850" algn="r">
                        <a:lnSpc>
                          <a:spcPts val="1600"/>
                        </a:lnSpc>
                        <a:spcBef>
                          <a:spcPts val="0"/>
                        </a:spcBef>
                        <a:spcAft>
                          <a:spcPts val="0"/>
                        </a:spcAft>
                      </a:pPr>
                      <a:r>
                        <a:rPr lang="en-US" sz="1800" b="1">
                          <a:solidFill>
                            <a:schemeClr val="tx1"/>
                          </a:solidFill>
                          <a:latin typeface="Times New Roman"/>
                          <a:ea typeface="Calibri"/>
                          <a:cs typeface="Times New Roman"/>
                        </a:rPr>
                        <a:t>ix.</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a:solidFill>
                            <a:schemeClr val="tx1"/>
                          </a:solidFill>
                          <a:latin typeface="Times New Roman"/>
                          <a:ea typeface="Calibri"/>
                          <a:cs typeface="Times New Roman"/>
                        </a:rPr>
                        <a:t>Packaging material</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800" dirty="0">
                        <a:solidFill>
                          <a:schemeClr val="tx1"/>
                        </a:solidFill>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3621">
                <a:tc>
                  <a:txBody>
                    <a:bodyPr/>
                    <a:lstStyle/>
                    <a:p>
                      <a:pPr marL="0" marR="325755" algn="r">
                        <a:lnSpc>
                          <a:spcPts val="1615"/>
                        </a:lnSpc>
                        <a:spcBef>
                          <a:spcPts val="0"/>
                        </a:spcBef>
                        <a:spcAft>
                          <a:spcPts val="0"/>
                        </a:spcAft>
                      </a:pPr>
                      <a:r>
                        <a:rPr lang="en-US" sz="1800" b="1">
                          <a:solidFill>
                            <a:schemeClr val="tx1"/>
                          </a:solidFill>
                          <a:latin typeface="Times New Roman"/>
                          <a:ea typeface="Calibri"/>
                          <a:cs typeface="Times New Roman"/>
                        </a:rPr>
                        <a:t>x.</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a:solidFill>
                            <a:schemeClr val="tx1"/>
                          </a:solidFill>
                          <a:latin typeface="Times New Roman"/>
                          <a:ea typeface="Calibri"/>
                          <a:cs typeface="Times New Roman"/>
                        </a:rPr>
                        <a:t>General items</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800" dirty="0">
                        <a:solidFill>
                          <a:schemeClr val="tx1"/>
                        </a:solidFill>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281962">
                <a:tc>
                  <a:txBody>
                    <a:bodyPr/>
                    <a:lstStyle/>
                    <a:p>
                      <a:pPr marL="0" marR="0">
                        <a:lnSpc>
                          <a:spcPts val="1615"/>
                        </a:lnSpc>
                        <a:spcBef>
                          <a:spcPts val="0"/>
                        </a:spcBef>
                        <a:spcAft>
                          <a:spcPts val="0"/>
                        </a:spcAft>
                      </a:pPr>
                      <a:endParaRPr lang="en-US" sz="12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2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200" dirty="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7">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2000" fill="hold"/>
                                        <p:tgtEl>
                                          <p:spTgt spid="7">
                                            <p:txEl>
                                              <p:pRg st="1" end="1"/>
                                            </p:txEl>
                                          </p:spTgt>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nodeType="clickEffect">
                                  <p:stCondLst>
                                    <p:cond delay="0"/>
                                  </p:stCondLst>
                                  <p:childTnLst>
                                    <p:animScale>
                                      <p:cBhvr>
                                        <p:cTn id="19" dur="2000" fill="hold"/>
                                        <p:tgtEl>
                                          <p:spTgt spid="7">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4" name="TextBox 3"/>
          <p:cNvSpPr txBox="1"/>
          <p:nvPr/>
        </p:nvSpPr>
        <p:spPr>
          <a:xfrm>
            <a:off x="228600" y="1447800"/>
            <a:ext cx="8458200" cy="3785652"/>
          </a:xfrm>
          <a:prstGeom prst="rect">
            <a:avLst/>
          </a:prstGeom>
          <a:noFill/>
        </p:spPr>
        <p:txBody>
          <a:bodyPr wrap="square" rtlCol="0">
            <a:spAutoFit/>
          </a:bodyPr>
          <a:lstStyle/>
          <a:p>
            <a:endParaRPr lang="en-US" sz="2400" dirty="0" smtClean="0">
              <a:solidFill>
                <a:schemeClr val="bg1"/>
              </a:solidFill>
              <a:latin typeface="Aharoni" pitchFamily="2" charset="-79"/>
              <a:cs typeface="Aharoni" pitchFamily="2" charset="-79"/>
            </a:endParaRPr>
          </a:p>
          <a:p>
            <a:endParaRPr lang="en-US" sz="2400" dirty="0" smtClean="0">
              <a:solidFill>
                <a:schemeClr val="bg1"/>
              </a:solidFill>
              <a:latin typeface="Aharoni" pitchFamily="2" charset="-79"/>
              <a:cs typeface="Aharoni" pitchFamily="2" charset="-79"/>
            </a:endParaRPr>
          </a:p>
          <a:p>
            <a:r>
              <a:rPr lang="en-US" sz="2400" dirty="0" smtClean="0">
                <a:solidFill>
                  <a:srgbClr val="FFFF00"/>
                </a:solidFill>
                <a:latin typeface="Aharoni" pitchFamily="2" charset="-79"/>
                <a:cs typeface="Aharoni" pitchFamily="2" charset="-79"/>
              </a:rPr>
              <a:t> Definition:- </a:t>
            </a:r>
            <a:r>
              <a:rPr lang="en-US" sz="2400" dirty="0" smtClean="0">
                <a:solidFill>
                  <a:schemeClr val="bg1"/>
                </a:solidFill>
                <a:latin typeface="Aharoni" pitchFamily="2" charset="-79"/>
                <a:cs typeface="Aharoni" pitchFamily="2" charset="-79"/>
              </a:rPr>
              <a:t>Peter </a:t>
            </a:r>
            <a:r>
              <a:rPr lang="en-US" sz="2400" dirty="0" err="1" smtClean="0">
                <a:solidFill>
                  <a:schemeClr val="bg1"/>
                </a:solidFill>
                <a:latin typeface="Aharoni" pitchFamily="2" charset="-79"/>
                <a:cs typeface="Aharoni" pitchFamily="2" charset="-79"/>
              </a:rPr>
              <a:t>Baily</a:t>
            </a:r>
            <a:r>
              <a:rPr lang="en-US" sz="2400" dirty="0" smtClean="0">
                <a:solidFill>
                  <a:schemeClr val="bg1"/>
                </a:solidFill>
                <a:latin typeface="Aharoni" pitchFamily="2" charset="-79"/>
                <a:cs typeface="Aharoni" pitchFamily="2" charset="-79"/>
              </a:rPr>
              <a:t> and David Farmer define</a:t>
            </a:r>
          </a:p>
          <a:p>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 The term material management is used for the group of activities concerned with getting purchased materials and service to the point where they are economically useful”.</a:t>
            </a:r>
          </a:p>
          <a:p>
            <a:endParaRPr lang="en-US" sz="2400" dirty="0" smtClean="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4">
                                            <p:txEl>
                                              <p:pRg st="2" end="2"/>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nodeType="clickEffect">
                                  <p:stCondLst>
                                    <p:cond delay="0"/>
                                  </p:stCondLst>
                                  <p:childTnLst>
                                    <p:animEffect transition="out" filter="checkerboard(across)">
                                      <p:cBhvr>
                                        <p:cTn id="15" dur="500"/>
                                        <p:tgtEl>
                                          <p:spTgt spid="4">
                                            <p:txEl>
                                              <p:pRg st="4" end="4"/>
                                            </p:txEl>
                                          </p:spTgt>
                                        </p:tgtEl>
                                      </p:cBhvr>
                                    </p:animEffect>
                                    <p:set>
                                      <p:cBhvr>
                                        <p:cTn id="16"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1295400" y="1524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a:t>
            </a:r>
            <a:r>
              <a:rPr lang="en-US" b="1" dirty="0" smtClean="0"/>
              <a:t>Classes or Types of Materials</a:t>
            </a:r>
            <a:endParaRPr lang="en-US" b="1" dirty="0">
              <a:solidFill>
                <a:schemeClr val="bg1"/>
              </a:solidFill>
            </a:endParaRPr>
          </a:p>
        </p:txBody>
      </p:sp>
      <p:sp>
        <p:nvSpPr>
          <p:cNvPr id="7" name="TextBox 6"/>
          <p:cNvSpPr txBox="1"/>
          <p:nvPr/>
        </p:nvSpPr>
        <p:spPr>
          <a:xfrm>
            <a:off x="228600" y="609600"/>
            <a:ext cx="891540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a:t>
            </a:r>
            <a:r>
              <a:rPr lang="en-US" dirty="0" smtClean="0"/>
              <a:t>(Shortcut to remember) first Raw material and Machinery and last general items	remaining 2C, 3F, SP</a:t>
            </a:r>
          </a:p>
          <a:p>
            <a:r>
              <a:rPr lang="en-US" dirty="0" smtClean="0"/>
              <a:t> On the basis of Usability: -  ( How to remember )example -jump from terrace – Dead and Jump from 1</a:t>
            </a:r>
            <a:r>
              <a:rPr lang="en-US" baseline="30000" dirty="0" smtClean="0"/>
              <a:t>st</a:t>
            </a:r>
            <a:r>
              <a:rPr lang="en-US" dirty="0" smtClean="0"/>
              <a:t> floor (Broken bone i.e. –Serviceable-- so first point is Serviceable and Third point is Dead Stock </a:t>
            </a:r>
          </a:p>
          <a:p>
            <a:r>
              <a:rPr lang="en-US" dirty="0" smtClean="0"/>
              <a:t>Remaining – Semi-finished, WIP- Finished goods-Total inventories- unused items</a:t>
            </a:r>
            <a:endParaRPr lang="en-US" dirty="0"/>
          </a:p>
        </p:txBody>
      </p:sp>
      <p:graphicFrame>
        <p:nvGraphicFramePr>
          <p:cNvPr id="16" name="Table 15"/>
          <p:cNvGraphicFramePr>
            <a:graphicFrameLocks noGrp="1"/>
          </p:cNvGraphicFramePr>
          <p:nvPr/>
        </p:nvGraphicFramePr>
        <p:xfrm>
          <a:off x="609600" y="2514601"/>
          <a:ext cx="8229600" cy="3678778"/>
        </p:xfrm>
        <a:graphic>
          <a:graphicData uri="http://schemas.openxmlformats.org/drawingml/2006/table">
            <a:tbl>
              <a:tblPr/>
              <a:tblGrid>
                <a:gridCol w="876860"/>
                <a:gridCol w="3625646"/>
                <a:gridCol w="3727094"/>
              </a:tblGrid>
              <a:tr h="566413">
                <a:tc>
                  <a:txBody>
                    <a:bodyPr/>
                    <a:lstStyle/>
                    <a:p>
                      <a:pPr marL="0" marR="0">
                        <a:lnSpc>
                          <a:spcPts val="1615"/>
                        </a:lnSpc>
                        <a:spcBef>
                          <a:spcPts val="0"/>
                        </a:spcBef>
                        <a:spcAft>
                          <a:spcPts val="0"/>
                        </a:spcAft>
                      </a:pPr>
                      <a:endParaRPr lang="en-US" sz="1200" dirty="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marL="66040" marR="0">
                        <a:lnSpc>
                          <a:spcPts val="1705"/>
                        </a:lnSpc>
                        <a:spcBef>
                          <a:spcPts val="0"/>
                        </a:spcBef>
                        <a:spcAft>
                          <a:spcPts val="0"/>
                        </a:spcAft>
                      </a:pPr>
                      <a:r>
                        <a:rPr lang="en-US" sz="2000" b="1" dirty="0">
                          <a:latin typeface="Times New Roman"/>
                          <a:ea typeface="Calibri"/>
                          <a:cs typeface="Times New Roman"/>
                        </a:rPr>
                        <a:t>On the basis of Nature of</a:t>
                      </a:r>
                      <a:endParaRPr lang="en-US" sz="2000" dirty="0">
                        <a:latin typeface="Calibri"/>
                        <a:ea typeface="Calibri"/>
                        <a:cs typeface="Times New Roman"/>
                      </a:endParaRPr>
                    </a:p>
                    <a:p>
                      <a:pPr marL="66040" marR="0">
                        <a:lnSpc>
                          <a:spcPts val="1605"/>
                        </a:lnSpc>
                        <a:spcBef>
                          <a:spcPts val="5"/>
                        </a:spcBef>
                        <a:spcAft>
                          <a:spcPts val="0"/>
                        </a:spcAft>
                      </a:pPr>
                      <a:r>
                        <a:rPr lang="en-US" sz="2000" b="1" dirty="0">
                          <a:latin typeface="Times New Roman"/>
                          <a:ea typeface="Calibri"/>
                          <a:cs typeface="Times New Roman"/>
                        </a:rPr>
                        <a:t>Material</a:t>
                      </a:r>
                      <a:endParaRPr lang="en-US"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67945" marR="0">
                        <a:lnSpc>
                          <a:spcPts val="1705"/>
                        </a:lnSpc>
                        <a:spcBef>
                          <a:spcPts val="0"/>
                        </a:spcBef>
                        <a:spcAft>
                          <a:spcPts val="0"/>
                        </a:spcAft>
                      </a:pPr>
                      <a:r>
                        <a:rPr lang="en-US" sz="2000" b="1" dirty="0">
                          <a:latin typeface="Times New Roman"/>
                          <a:ea typeface="Calibri"/>
                          <a:cs typeface="Times New Roman"/>
                        </a:rPr>
                        <a:t>On the basis of Usability</a:t>
                      </a:r>
                      <a:r>
                        <a:rPr lang="en-US" sz="2000" b="1" spc="285" dirty="0">
                          <a:latin typeface="Times New Roman"/>
                          <a:ea typeface="Calibri"/>
                          <a:cs typeface="Times New Roman"/>
                        </a:rPr>
                        <a:t> </a:t>
                      </a:r>
                      <a:r>
                        <a:rPr lang="en-US" sz="2000" b="1" dirty="0">
                          <a:latin typeface="Times New Roman"/>
                          <a:ea typeface="Calibri"/>
                          <a:cs typeface="Times New Roman"/>
                        </a:rPr>
                        <a:t>of</a:t>
                      </a:r>
                      <a:endParaRPr lang="en-US" sz="2000" dirty="0">
                        <a:latin typeface="Calibri"/>
                        <a:ea typeface="Calibri"/>
                        <a:cs typeface="Times New Roman"/>
                      </a:endParaRPr>
                    </a:p>
                    <a:p>
                      <a:pPr marL="67945" marR="0">
                        <a:lnSpc>
                          <a:spcPts val="1605"/>
                        </a:lnSpc>
                        <a:spcBef>
                          <a:spcPts val="5"/>
                        </a:spcBef>
                        <a:spcAft>
                          <a:spcPts val="0"/>
                        </a:spcAft>
                      </a:pPr>
                      <a:r>
                        <a:rPr lang="en-US" sz="2000" b="1" dirty="0">
                          <a:latin typeface="Times New Roman"/>
                          <a:ea typeface="Calibri"/>
                          <a:cs typeface="Times New Roman"/>
                        </a:rPr>
                        <a:t>Material</a:t>
                      </a:r>
                      <a:endParaRPr lang="en-US"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281962">
                <a:tc>
                  <a:txBody>
                    <a:bodyPr/>
                    <a:lstStyle/>
                    <a:p>
                      <a:pPr marL="0" marR="325120" algn="r">
                        <a:lnSpc>
                          <a:spcPts val="1600"/>
                        </a:lnSpc>
                        <a:spcBef>
                          <a:spcPts val="0"/>
                        </a:spcBef>
                        <a:spcAft>
                          <a:spcPts val="0"/>
                        </a:spcAft>
                      </a:pPr>
                      <a:r>
                        <a:rPr lang="en-US" sz="1800" b="1" dirty="0">
                          <a:solidFill>
                            <a:schemeClr val="tx1"/>
                          </a:solidFill>
                          <a:latin typeface="Times New Roman"/>
                          <a:ea typeface="Calibri"/>
                          <a:cs typeface="Times New Roman"/>
                        </a:rPr>
                        <a:t>i.</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R.M</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dirty="0">
                          <a:solidFill>
                            <a:schemeClr val="tx1"/>
                          </a:solidFill>
                          <a:latin typeface="Times New Roman"/>
                          <a:ea typeface="Calibri"/>
                          <a:cs typeface="Times New Roman"/>
                        </a:rPr>
                        <a:t>Serviceable</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3621">
                <a:tc>
                  <a:txBody>
                    <a:bodyPr/>
                    <a:lstStyle/>
                    <a:p>
                      <a:pPr marL="0" marR="323850" algn="r">
                        <a:lnSpc>
                          <a:spcPts val="1605"/>
                        </a:lnSpc>
                        <a:spcBef>
                          <a:spcPts val="10"/>
                        </a:spcBef>
                        <a:spcAft>
                          <a:spcPts val="0"/>
                        </a:spcAft>
                      </a:pPr>
                      <a:r>
                        <a:rPr lang="en-US" sz="1800" b="1" dirty="0">
                          <a:solidFill>
                            <a:schemeClr val="tx1"/>
                          </a:solidFill>
                          <a:latin typeface="Times New Roman"/>
                          <a:ea typeface="Calibri"/>
                          <a:cs typeface="Times New Roman"/>
                        </a:rPr>
                        <a:t>ii.</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5"/>
                        </a:lnSpc>
                        <a:spcBef>
                          <a:spcPts val="10"/>
                        </a:spcBef>
                        <a:spcAft>
                          <a:spcPts val="0"/>
                        </a:spcAft>
                      </a:pPr>
                      <a:r>
                        <a:rPr lang="en-US" sz="1800" b="1" dirty="0">
                          <a:solidFill>
                            <a:schemeClr val="tx1"/>
                          </a:solidFill>
                          <a:latin typeface="Times New Roman"/>
                          <a:ea typeface="Calibri"/>
                          <a:cs typeface="Times New Roman"/>
                        </a:rPr>
                        <a:t>Machinery</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5"/>
                        </a:lnSpc>
                        <a:spcBef>
                          <a:spcPts val="10"/>
                        </a:spcBef>
                        <a:spcAft>
                          <a:spcPts val="0"/>
                        </a:spcAft>
                      </a:pPr>
                      <a:r>
                        <a:rPr lang="en-US" sz="1800" b="1" dirty="0">
                          <a:solidFill>
                            <a:schemeClr val="tx1"/>
                          </a:solidFill>
                          <a:latin typeface="Times New Roman"/>
                          <a:ea typeface="Calibri"/>
                          <a:cs typeface="Times New Roman"/>
                        </a:rPr>
                        <a:t>Finished and Semi finished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3621">
                <a:tc>
                  <a:txBody>
                    <a:bodyPr/>
                    <a:lstStyle/>
                    <a:p>
                      <a:pPr marL="0" marR="323850" algn="r">
                        <a:lnSpc>
                          <a:spcPts val="1615"/>
                        </a:lnSpc>
                        <a:spcBef>
                          <a:spcPts val="0"/>
                        </a:spcBef>
                        <a:spcAft>
                          <a:spcPts val="0"/>
                        </a:spcAft>
                      </a:pPr>
                      <a:r>
                        <a:rPr lang="en-US" sz="1800" b="1">
                          <a:solidFill>
                            <a:schemeClr val="tx1"/>
                          </a:solidFill>
                          <a:latin typeface="Times New Roman"/>
                          <a:ea typeface="Calibri"/>
                          <a:cs typeface="Times New Roman"/>
                        </a:rPr>
                        <a:t>iii.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dirty="0">
                          <a:solidFill>
                            <a:schemeClr val="tx1"/>
                          </a:solidFill>
                          <a:latin typeface="Times New Roman"/>
                          <a:ea typeface="Calibri"/>
                          <a:cs typeface="Times New Roman"/>
                        </a:rPr>
                        <a:t>Consumables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dirty="0">
                          <a:solidFill>
                            <a:schemeClr val="tx1"/>
                          </a:solidFill>
                          <a:latin typeface="Times New Roman"/>
                          <a:ea typeface="Calibri"/>
                          <a:cs typeface="Times New Roman"/>
                        </a:rPr>
                        <a:t>Dead Stock</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1962">
                <a:tc>
                  <a:txBody>
                    <a:bodyPr/>
                    <a:lstStyle/>
                    <a:p>
                      <a:pPr marL="0" marR="325755" algn="r">
                        <a:lnSpc>
                          <a:spcPts val="1600"/>
                        </a:lnSpc>
                        <a:spcBef>
                          <a:spcPts val="0"/>
                        </a:spcBef>
                        <a:spcAft>
                          <a:spcPts val="0"/>
                        </a:spcAft>
                      </a:pPr>
                      <a:r>
                        <a:rPr lang="en-US" sz="1800" b="1">
                          <a:solidFill>
                            <a:schemeClr val="tx1"/>
                          </a:solidFill>
                          <a:latin typeface="Times New Roman"/>
                          <a:ea typeface="Calibri"/>
                          <a:cs typeface="Times New Roman"/>
                        </a:rPr>
                        <a:t>iv.</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Chemicals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dirty="0">
                          <a:solidFill>
                            <a:schemeClr val="tx1"/>
                          </a:solidFill>
                          <a:latin typeface="Times New Roman"/>
                          <a:ea typeface="Calibri"/>
                          <a:cs typeface="Times New Roman"/>
                        </a:rPr>
                        <a:t>Production inventories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3621">
                <a:tc>
                  <a:txBody>
                    <a:bodyPr/>
                    <a:lstStyle/>
                    <a:p>
                      <a:pPr marL="0" marR="326390" algn="r">
                        <a:lnSpc>
                          <a:spcPts val="1615"/>
                        </a:lnSpc>
                        <a:spcBef>
                          <a:spcPts val="0"/>
                        </a:spcBef>
                        <a:spcAft>
                          <a:spcPts val="0"/>
                        </a:spcAft>
                      </a:pPr>
                      <a:r>
                        <a:rPr lang="en-US" sz="1800" b="1">
                          <a:solidFill>
                            <a:schemeClr val="tx1"/>
                          </a:solidFill>
                          <a:latin typeface="Times New Roman"/>
                          <a:ea typeface="Calibri"/>
                          <a:cs typeface="Times New Roman"/>
                        </a:rPr>
                        <a:t>v.</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dirty="0">
                          <a:solidFill>
                            <a:schemeClr val="tx1"/>
                          </a:solidFill>
                          <a:latin typeface="Times New Roman"/>
                          <a:ea typeface="Calibri"/>
                          <a:cs typeface="Times New Roman"/>
                        </a:rPr>
                        <a:t>Inflammable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dirty="0">
                          <a:solidFill>
                            <a:schemeClr val="tx1"/>
                          </a:solidFill>
                          <a:latin typeface="Times New Roman"/>
                          <a:ea typeface="Calibri"/>
                          <a:cs typeface="Times New Roman"/>
                        </a:rPr>
                        <a:t>WIP</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1962">
                <a:tc>
                  <a:txBody>
                    <a:bodyPr/>
                    <a:lstStyle/>
                    <a:p>
                      <a:pPr marL="0" marR="325755" algn="r">
                        <a:lnSpc>
                          <a:spcPts val="1600"/>
                        </a:lnSpc>
                        <a:spcBef>
                          <a:spcPts val="0"/>
                        </a:spcBef>
                        <a:spcAft>
                          <a:spcPts val="0"/>
                        </a:spcAft>
                      </a:pPr>
                      <a:r>
                        <a:rPr lang="en-US" sz="1800" b="1">
                          <a:solidFill>
                            <a:schemeClr val="tx1"/>
                          </a:solidFill>
                          <a:latin typeface="Times New Roman"/>
                          <a:ea typeface="Calibri"/>
                          <a:cs typeface="Times New Roman"/>
                        </a:rPr>
                        <a:t>vi.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dirty="0">
                          <a:solidFill>
                            <a:schemeClr val="tx1"/>
                          </a:solidFill>
                          <a:latin typeface="Times New Roman"/>
                          <a:ea typeface="Calibri"/>
                          <a:cs typeface="Times New Roman"/>
                        </a:rPr>
                        <a:t>Fuel stock</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0"/>
                        </a:lnSpc>
                        <a:spcBef>
                          <a:spcPts val="0"/>
                        </a:spcBef>
                        <a:spcAft>
                          <a:spcPts val="0"/>
                        </a:spcAft>
                      </a:pPr>
                      <a:r>
                        <a:rPr lang="en-US" sz="1800" b="1" dirty="0">
                          <a:solidFill>
                            <a:schemeClr val="tx1"/>
                          </a:solidFill>
                          <a:latin typeface="Times New Roman"/>
                          <a:ea typeface="Calibri"/>
                          <a:cs typeface="Times New Roman"/>
                        </a:rPr>
                        <a:t>Finished goods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3621">
                <a:tc>
                  <a:txBody>
                    <a:bodyPr/>
                    <a:lstStyle/>
                    <a:p>
                      <a:pPr marL="0" marR="326390" algn="r">
                        <a:lnSpc>
                          <a:spcPts val="1605"/>
                        </a:lnSpc>
                        <a:spcBef>
                          <a:spcPts val="10"/>
                        </a:spcBef>
                        <a:spcAft>
                          <a:spcPts val="0"/>
                        </a:spcAft>
                      </a:pPr>
                      <a:r>
                        <a:rPr lang="en-US" sz="1800" b="1">
                          <a:solidFill>
                            <a:schemeClr val="tx1"/>
                          </a:solidFill>
                          <a:latin typeface="Times New Roman"/>
                          <a:ea typeface="Calibri"/>
                          <a:cs typeface="Times New Roman"/>
                        </a:rPr>
                        <a:t>vii.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5"/>
                        </a:lnSpc>
                        <a:spcBef>
                          <a:spcPts val="10"/>
                        </a:spcBef>
                        <a:spcAft>
                          <a:spcPts val="0"/>
                        </a:spcAft>
                      </a:pPr>
                      <a:r>
                        <a:rPr lang="en-US" sz="1800" b="1" dirty="0">
                          <a:solidFill>
                            <a:schemeClr val="tx1"/>
                          </a:solidFill>
                          <a:latin typeface="Times New Roman"/>
                          <a:ea typeface="Calibri"/>
                          <a:cs typeface="Times New Roman"/>
                        </a:rPr>
                        <a:t>Furniture</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05"/>
                        </a:lnSpc>
                        <a:spcBef>
                          <a:spcPts val="10"/>
                        </a:spcBef>
                        <a:spcAft>
                          <a:spcPts val="0"/>
                        </a:spcAft>
                      </a:pPr>
                      <a:r>
                        <a:rPr lang="en-US" sz="1800" b="1" dirty="0">
                          <a:solidFill>
                            <a:schemeClr val="tx1"/>
                          </a:solidFill>
                          <a:latin typeface="Times New Roman"/>
                          <a:ea typeface="Calibri"/>
                          <a:cs typeface="Times New Roman"/>
                        </a:rPr>
                        <a:t>Total inventories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4450">
                <a:tc>
                  <a:txBody>
                    <a:bodyPr/>
                    <a:lstStyle/>
                    <a:p>
                      <a:pPr marL="0" marR="325120" algn="r">
                        <a:lnSpc>
                          <a:spcPts val="1615"/>
                        </a:lnSpc>
                        <a:spcBef>
                          <a:spcPts val="0"/>
                        </a:spcBef>
                        <a:spcAft>
                          <a:spcPts val="0"/>
                        </a:spcAft>
                      </a:pPr>
                      <a:r>
                        <a:rPr lang="en-US" sz="1800" b="1">
                          <a:solidFill>
                            <a:schemeClr val="tx1"/>
                          </a:solidFill>
                          <a:latin typeface="Times New Roman"/>
                          <a:ea typeface="Calibri"/>
                          <a:cs typeface="Times New Roman"/>
                        </a:rPr>
                        <a:t>viii.</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a:solidFill>
                            <a:schemeClr val="tx1"/>
                          </a:solidFill>
                          <a:latin typeface="Times New Roman"/>
                          <a:ea typeface="Calibri"/>
                          <a:cs typeface="Times New Roman"/>
                        </a:rPr>
                        <a:t>Scrap material</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7945" marR="0">
                        <a:lnSpc>
                          <a:spcPts val="1615"/>
                        </a:lnSpc>
                        <a:spcBef>
                          <a:spcPts val="0"/>
                        </a:spcBef>
                        <a:spcAft>
                          <a:spcPts val="0"/>
                        </a:spcAft>
                      </a:pPr>
                      <a:r>
                        <a:rPr lang="en-US" sz="1800" b="1" dirty="0">
                          <a:solidFill>
                            <a:schemeClr val="tx1"/>
                          </a:solidFill>
                          <a:latin typeface="Times New Roman"/>
                          <a:ea typeface="Calibri"/>
                          <a:cs typeface="Times New Roman"/>
                        </a:rPr>
                        <a:t>Unused items</a:t>
                      </a:r>
                      <a:endParaRPr lang="en-US" sz="1800"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1962">
                <a:tc>
                  <a:txBody>
                    <a:bodyPr/>
                    <a:lstStyle/>
                    <a:p>
                      <a:pPr marL="0" marR="323850" algn="r">
                        <a:lnSpc>
                          <a:spcPts val="1600"/>
                        </a:lnSpc>
                        <a:spcBef>
                          <a:spcPts val="0"/>
                        </a:spcBef>
                        <a:spcAft>
                          <a:spcPts val="0"/>
                        </a:spcAft>
                      </a:pPr>
                      <a:r>
                        <a:rPr lang="en-US" sz="1800" b="1">
                          <a:solidFill>
                            <a:schemeClr val="tx1"/>
                          </a:solidFill>
                          <a:latin typeface="Times New Roman"/>
                          <a:ea typeface="Calibri"/>
                          <a:cs typeface="Times New Roman"/>
                        </a:rPr>
                        <a:t>ix.</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00"/>
                        </a:lnSpc>
                        <a:spcBef>
                          <a:spcPts val="0"/>
                        </a:spcBef>
                        <a:spcAft>
                          <a:spcPts val="0"/>
                        </a:spcAft>
                      </a:pPr>
                      <a:r>
                        <a:rPr lang="en-US" sz="1800" b="1">
                          <a:solidFill>
                            <a:schemeClr val="tx1"/>
                          </a:solidFill>
                          <a:latin typeface="Times New Roman"/>
                          <a:ea typeface="Calibri"/>
                          <a:cs typeface="Times New Roman"/>
                        </a:rPr>
                        <a:t>Packaging material</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800" dirty="0">
                        <a:solidFill>
                          <a:schemeClr val="tx1"/>
                        </a:solidFill>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3621">
                <a:tc>
                  <a:txBody>
                    <a:bodyPr/>
                    <a:lstStyle/>
                    <a:p>
                      <a:pPr marL="0" marR="325755" algn="r">
                        <a:lnSpc>
                          <a:spcPts val="1615"/>
                        </a:lnSpc>
                        <a:spcBef>
                          <a:spcPts val="0"/>
                        </a:spcBef>
                        <a:spcAft>
                          <a:spcPts val="0"/>
                        </a:spcAft>
                      </a:pPr>
                      <a:r>
                        <a:rPr lang="en-US" sz="1800" b="1">
                          <a:solidFill>
                            <a:schemeClr val="tx1"/>
                          </a:solidFill>
                          <a:latin typeface="Times New Roman"/>
                          <a:ea typeface="Calibri"/>
                          <a:cs typeface="Times New Roman"/>
                        </a:rPr>
                        <a:t>x.</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66040" marR="0">
                        <a:lnSpc>
                          <a:spcPts val="1615"/>
                        </a:lnSpc>
                        <a:spcBef>
                          <a:spcPts val="0"/>
                        </a:spcBef>
                        <a:spcAft>
                          <a:spcPts val="0"/>
                        </a:spcAft>
                      </a:pPr>
                      <a:r>
                        <a:rPr lang="en-US" sz="1800" b="1">
                          <a:solidFill>
                            <a:schemeClr val="tx1"/>
                          </a:solidFill>
                          <a:latin typeface="Times New Roman"/>
                          <a:ea typeface="Calibri"/>
                          <a:cs typeface="Times New Roman"/>
                        </a:rPr>
                        <a:t>General items</a:t>
                      </a:r>
                      <a:endParaRPr lang="en-US" sz="180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800" dirty="0">
                        <a:solidFill>
                          <a:schemeClr val="tx1"/>
                        </a:solidFill>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281962">
                <a:tc>
                  <a:txBody>
                    <a:bodyPr/>
                    <a:lstStyle/>
                    <a:p>
                      <a:pPr marL="0" marR="0">
                        <a:lnSpc>
                          <a:spcPts val="1615"/>
                        </a:lnSpc>
                        <a:spcBef>
                          <a:spcPts val="0"/>
                        </a:spcBef>
                        <a:spcAft>
                          <a:spcPts val="0"/>
                        </a:spcAft>
                      </a:pPr>
                      <a:endParaRPr lang="en-US" sz="12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2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marL="0" marR="0">
                        <a:lnSpc>
                          <a:spcPts val="1615"/>
                        </a:lnSpc>
                        <a:spcBef>
                          <a:spcPts val="0"/>
                        </a:spcBef>
                        <a:spcAft>
                          <a:spcPts val="0"/>
                        </a:spcAft>
                      </a:pPr>
                      <a:endParaRPr lang="en-US" sz="1200" dirty="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7">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2000" fill="hold"/>
                                        <p:tgtEl>
                                          <p:spTgt spid="7">
                                            <p:txEl>
                                              <p:pRg st="1" end="1"/>
                                            </p:txEl>
                                          </p:spTgt>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nodeType="clickEffect">
                                  <p:stCondLst>
                                    <p:cond delay="0"/>
                                  </p:stCondLst>
                                  <p:childTnLst>
                                    <p:animScale>
                                      <p:cBhvr>
                                        <p:cTn id="19" dur="2000" fill="hold"/>
                                        <p:tgtEl>
                                          <p:spTgt spid="7">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609600" y="381000"/>
            <a:ext cx="8229600" cy="2123658"/>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1.Raw Material :</a:t>
            </a:r>
            <a:r>
              <a:rPr lang="en-US" sz="2800" dirty="0" smtClean="0">
                <a:latin typeface="Aharoni" pitchFamily="2" charset="-79"/>
                <a:cs typeface="Aharoni" pitchFamily="2" charset="-79"/>
              </a:rPr>
              <a:t>-</a:t>
            </a:r>
          </a:p>
          <a:p>
            <a:r>
              <a:rPr lang="en-US" sz="2400" dirty="0" smtClean="0">
                <a:solidFill>
                  <a:schemeClr val="bg1"/>
                </a:solidFill>
                <a:latin typeface="Aharoni" pitchFamily="2" charset="-79"/>
                <a:cs typeface="Aharoni" pitchFamily="2" charset="-79"/>
              </a:rPr>
              <a:t>Sugar Industry-  Sugarcane	Raw material</a:t>
            </a:r>
          </a:p>
          <a:p>
            <a:r>
              <a:rPr lang="en-US" sz="2400" dirty="0" smtClean="0">
                <a:solidFill>
                  <a:schemeClr val="bg1"/>
                </a:solidFill>
                <a:latin typeface="Aharoni" pitchFamily="2" charset="-79"/>
                <a:cs typeface="Aharoni" pitchFamily="2" charset="-79"/>
              </a:rPr>
              <a:t>Petrol Industry – Crude oil	Raw material</a:t>
            </a:r>
          </a:p>
          <a:p>
            <a:pPr marL="0" lvl="2"/>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endParaRPr lang="en-US" sz="2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954107"/>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2. </a:t>
            </a:r>
            <a:r>
              <a:rPr lang="en-US" sz="2800" dirty="0" smtClean="0">
                <a:solidFill>
                  <a:srgbClr val="FFFF00"/>
                </a:solidFill>
                <a:latin typeface="Aharoni" pitchFamily="2" charset="-79"/>
                <a:cs typeface="Aharoni" pitchFamily="2" charset="-79"/>
              </a:rPr>
              <a:t>Machinery </a:t>
            </a:r>
            <a:r>
              <a:rPr lang="en-US" sz="2800" dirty="0" smtClean="0">
                <a:solidFill>
                  <a:srgbClr val="FFFF00"/>
                </a:solidFill>
                <a:latin typeface="Aharoni" pitchFamily="2" charset="-79"/>
                <a:cs typeface="Aharoni" pitchFamily="2" charset="-79"/>
              </a:rPr>
              <a:t>:</a:t>
            </a:r>
            <a:r>
              <a:rPr lang="en-US" sz="2800" dirty="0" smtClean="0">
                <a:latin typeface="Aharoni" pitchFamily="2" charset="-79"/>
                <a:cs typeface="Aharoni" pitchFamily="2" charset="-79"/>
              </a:rPr>
              <a:t>-</a:t>
            </a:r>
            <a:endParaRPr lang="en-US" sz="2800" dirty="0" smtClean="0">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t>
            </a: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1384995"/>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3</a:t>
            </a:r>
            <a:r>
              <a:rPr lang="en-US" sz="2800" dirty="0" smtClean="0">
                <a:solidFill>
                  <a:srgbClr val="FFFF00"/>
                </a:solidFill>
                <a:latin typeface="Aharoni" pitchFamily="2" charset="-79"/>
                <a:cs typeface="Aharoni" pitchFamily="2" charset="-79"/>
              </a:rPr>
              <a:t>. Consumables Items:</a:t>
            </a:r>
            <a:r>
              <a:rPr lang="en-US" sz="2800" dirty="0" smtClean="0">
                <a:latin typeface="Aharoni" pitchFamily="2" charset="-79"/>
                <a:cs typeface="Aharoni" pitchFamily="2" charset="-79"/>
              </a:rPr>
              <a:t>-</a:t>
            </a:r>
            <a:endParaRPr lang="en-US" sz="2800" dirty="0" smtClean="0">
              <a:latin typeface="Aharoni" pitchFamily="2" charset="-79"/>
              <a:cs typeface="Aharoni" pitchFamily="2" charset="-79"/>
            </a:endParaRP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r>
              <a:rPr lang="en-US" sz="2800" dirty="0" smtClean="0">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523220"/>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4. </a:t>
            </a:r>
            <a:r>
              <a:rPr lang="en-US" sz="2800" dirty="0" smtClean="0">
                <a:solidFill>
                  <a:srgbClr val="FFFF00"/>
                </a:solidFill>
                <a:latin typeface="Aharoni" pitchFamily="2" charset="-79"/>
                <a:cs typeface="Aharoni" pitchFamily="2" charset="-79"/>
              </a:rPr>
              <a:t>Chemicals </a:t>
            </a:r>
            <a:r>
              <a:rPr lang="en-US" sz="2800" dirty="0" smtClean="0">
                <a:solidFill>
                  <a:srgbClr val="FFFF00"/>
                </a:solidFill>
                <a:latin typeface="Aharoni" pitchFamily="2" charset="-79"/>
                <a:cs typeface="Aharoni" pitchFamily="2" charset="-79"/>
              </a:rPr>
              <a:t>:- </a:t>
            </a:r>
            <a:endParaRPr lang="en-US" sz="2800" dirty="0" smtClean="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954107"/>
          </a:xfrm>
          <a:prstGeom prst="rect">
            <a:avLst/>
          </a:prstGeom>
          <a:noFill/>
        </p:spPr>
        <p:txBody>
          <a:bodyPr wrap="square" rtlCol="0">
            <a:spAutoFit/>
          </a:bodyPr>
          <a:lstStyle/>
          <a:p>
            <a:pPr marL="0" lvl="2"/>
            <a:r>
              <a:rPr lang="en-US" sz="2800" dirty="0" smtClean="0">
                <a:solidFill>
                  <a:srgbClr val="FFFF00"/>
                </a:solidFill>
                <a:latin typeface="Aharoni" pitchFamily="2" charset="-79"/>
                <a:cs typeface="Aharoni" pitchFamily="2" charset="-79"/>
              </a:rPr>
              <a:t>5. </a:t>
            </a:r>
            <a:r>
              <a:rPr lang="en-US" sz="2800" dirty="0" smtClean="0">
                <a:solidFill>
                  <a:srgbClr val="FFFF00"/>
                </a:solidFill>
                <a:latin typeface="Aharoni" pitchFamily="2" charset="-79"/>
                <a:cs typeface="Aharoni" pitchFamily="2" charset="-79"/>
              </a:rPr>
              <a:t>Inflammable items:-</a:t>
            </a:r>
            <a:endParaRPr lang="en-US" sz="2800" dirty="0" smtClean="0">
              <a:solidFill>
                <a:srgbClr val="FFFF00"/>
              </a:solidFill>
              <a:latin typeface="Aharoni" pitchFamily="2" charset="-79"/>
              <a:cs typeface="Aharoni" pitchFamily="2" charset="-79"/>
            </a:endParaRP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435</Words>
  <Application>Microsoft Office PowerPoint</Application>
  <PresentationFormat>On-screen Show (4:3)</PresentationFormat>
  <Paragraphs>169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71</cp:revision>
  <dcterms:created xsi:type="dcterms:W3CDTF">2020-06-02T07:05:21Z</dcterms:created>
  <dcterms:modified xsi:type="dcterms:W3CDTF">2020-08-03T18:01:41Z</dcterms:modified>
</cp:coreProperties>
</file>